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6" r:id="rId2"/>
    <p:sldId id="257" r:id="rId3"/>
    <p:sldId id="268" r:id="rId4"/>
    <p:sldId id="269" r:id="rId5"/>
    <p:sldId id="283" r:id="rId6"/>
    <p:sldId id="302" r:id="rId7"/>
    <p:sldId id="303" r:id="rId8"/>
    <p:sldId id="305" r:id="rId9"/>
    <p:sldId id="274" r:id="rId10"/>
    <p:sldId id="307" r:id="rId11"/>
    <p:sldId id="308" r:id="rId12"/>
    <p:sldId id="315" r:id="rId13"/>
    <p:sldId id="310" r:id="rId14"/>
    <p:sldId id="311" r:id="rId15"/>
    <p:sldId id="312" r:id="rId16"/>
    <p:sldId id="313" r:id="rId17"/>
    <p:sldId id="316" r:id="rId18"/>
    <p:sldId id="314" r:id="rId19"/>
    <p:sldId id="318" r:id="rId20"/>
    <p:sldId id="319" r:id="rId21"/>
    <p:sldId id="320" r:id="rId22"/>
    <p:sldId id="321" r:id="rId23"/>
    <p:sldId id="322" r:id="rId24"/>
    <p:sldId id="325" r:id="rId25"/>
    <p:sldId id="317" r:id="rId26"/>
    <p:sldId id="300" r:id="rId27"/>
  </p:sldIdLst>
  <p:sldSz cx="9906000" cy="6858000" type="A4"/>
  <p:notesSz cx="6769100" cy="9906000"/>
  <p:defaultTextStyle>
    <a:defPPr>
      <a:defRPr lang="fi-FI"/>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D6D5"/>
    <a:srgbClr val="68ADAB"/>
    <a:srgbClr val="FFD266"/>
    <a:srgbClr val="C5E4F0"/>
    <a:srgbClr val="8AC8E1"/>
    <a:srgbClr val="3CA3CD"/>
    <a:srgbClr val="C2D5E0"/>
    <a:srgbClr val="85ABC1"/>
    <a:srgbClr val="33729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4" autoAdjust="0"/>
  </p:normalViewPr>
  <p:slideViewPr>
    <p:cSldViewPr showGuides="1">
      <p:cViewPr varScale="1">
        <p:scale>
          <a:sx n="69" d="100"/>
          <a:sy n="69" d="100"/>
        </p:scale>
        <p:origin x="-1254" y="-102"/>
      </p:cViewPr>
      <p:guideLst>
        <p:guide orient="horz" pos="3838"/>
        <p:guide orient="horz" pos="935"/>
        <p:guide orient="horz" pos="2160"/>
        <p:guide pos="6023"/>
        <p:guide pos="3347"/>
        <p:guide pos="671"/>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80" d="100"/>
          <a:sy n="80" d="100"/>
        </p:scale>
        <p:origin x="-3966" y="-84"/>
      </p:cViewPr>
      <p:guideLst>
        <p:guide orient="horz" pos="3120"/>
        <p:guide pos="2132"/>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2933277" cy="495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800"/>
            </a:lvl1pPr>
          </a:lstStyle>
          <a:p>
            <a:endParaRPr lang="fi-FI"/>
          </a:p>
        </p:txBody>
      </p:sp>
      <p:sp>
        <p:nvSpPr>
          <p:cNvPr id="50179" name="Rectangle 3"/>
          <p:cNvSpPr>
            <a:spLocks noGrp="1" noChangeArrowheads="1"/>
          </p:cNvSpPr>
          <p:nvPr>
            <p:ph type="dt" sz="quarter" idx="1"/>
          </p:nvPr>
        </p:nvSpPr>
        <p:spPr bwMode="auto">
          <a:xfrm>
            <a:off x="3834257" y="0"/>
            <a:ext cx="2933277" cy="495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800"/>
            </a:lvl1pPr>
          </a:lstStyle>
          <a:p>
            <a:endParaRPr lang="fi-FI"/>
          </a:p>
        </p:txBody>
      </p:sp>
      <p:sp>
        <p:nvSpPr>
          <p:cNvPr id="50180" name="Rectangle 4"/>
          <p:cNvSpPr>
            <a:spLocks noGrp="1" noChangeArrowheads="1"/>
          </p:cNvSpPr>
          <p:nvPr>
            <p:ph type="ftr" sz="quarter" idx="2"/>
          </p:nvPr>
        </p:nvSpPr>
        <p:spPr bwMode="auto">
          <a:xfrm>
            <a:off x="0" y="9408981"/>
            <a:ext cx="2933277" cy="495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800"/>
            </a:lvl1pPr>
          </a:lstStyle>
          <a:p>
            <a:endParaRPr lang="fi-FI"/>
          </a:p>
        </p:txBody>
      </p:sp>
      <p:sp>
        <p:nvSpPr>
          <p:cNvPr id="50181" name="Rectangle 5"/>
          <p:cNvSpPr>
            <a:spLocks noGrp="1" noChangeArrowheads="1"/>
          </p:cNvSpPr>
          <p:nvPr>
            <p:ph type="sldNum" sz="quarter" idx="3"/>
          </p:nvPr>
        </p:nvSpPr>
        <p:spPr bwMode="auto">
          <a:xfrm>
            <a:off x="3834257" y="9408981"/>
            <a:ext cx="2933277" cy="495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800"/>
            </a:lvl1pPr>
          </a:lstStyle>
          <a:p>
            <a:fld id="{46805C62-E44D-40E8-8955-B6491964AF66}" type="slidenum">
              <a:rPr lang="fi-FI"/>
              <a:pPr/>
              <a:t>‹#›</a:t>
            </a:fld>
            <a:endParaRPr lang="fi-FI"/>
          </a:p>
        </p:txBody>
      </p:sp>
    </p:spTree>
    <p:extLst>
      <p:ext uri="{BB962C8B-B14F-4D97-AF65-F5344CB8AC3E}">
        <p14:creationId xmlns:p14="http://schemas.microsoft.com/office/powerpoint/2010/main" xmlns="" val="34270850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33277" cy="495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800"/>
            </a:lvl1pPr>
          </a:lstStyle>
          <a:p>
            <a:endParaRPr lang="fi-FI"/>
          </a:p>
        </p:txBody>
      </p:sp>
      <p:sp>
        <p:nvSpPr>
          <p:cNvPr id="5123" name="Rectangle 3"/>
          <p:cNvSpPr>
            <a:spLocks noGrp="1" noChangeArrowheads="1"/>
          </p:cNvSpPr>
          <p:nvPr>
            <p:ph type="dt" idx="1"/>
          </p:nvPr>
        </p:nvSpPr>
        <p:spPr bwMode="auto">
          <a:xfrm>
            <a:off x="3834257" y="0"/>
            <a:ext cx="2933277" cy="495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800"/>
            </a:lvl1pPr>
          </a:lstStyle>
          <a:p>
            <a:endParaRPr lang="fi-FI"/>
          </a:p>
        </p:txBody>
      </p:sp>
      <p:sp>
        <p:nvSpPr>
          <p:cNvPr id="5124" name="Rectangle 4"/>
          <p:cNvSpPr>
            <a:spLocks noGrp="1" noRot="1" noChangeAspect="1" noChangeArrowheads="1" noTextEdit="1"/>
          </p:cNvSpPr>
          <p:nvPr>
            <p:ph type="sldImg" idx="2"/>
          </p:nvPr>
        </p:nvSpPr>
        <p:spPr bwMode="auto">
          <a:xfrm>
            <a:off x="701675" y="742950"/>
            <a:ext cx="5365750" cy="371475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5125" name="Rectangle 5"/>
          <p:cNvSpPr>
            <a:spLocks noGrp="1" noChangeArrowheads="1"/>
          </p:cNvSpPr>
          <p:nvPr>
            <p:ph type="body" sz="quarter" idx="3"/>
          </p:nvPr>
        </p:nvSpPr>
        <p:spPr bwMode="auto">
          <a:xfrm>
            <a:off x="676910" y="4705350"/>
            <a:ext cx="5415280" cy="4457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p>
        </p:txBody>
      </p:sp>
      <p:sp>
        <p:nvSpPr>
          <p:cNvPr id="5126" name="Rectangle 6"/>
          <p:cNvSpPr>
            <a:spLocks noGrp="1" noChangeArrowheads="1"/>
          </p:cNvSpPr>
          <p:nvPr>
            <p:ph type="ftr" sz="quarter" idx="4"/>
          </p:nvPr>
        </p:nvSpPr>
        <p:spPr bwMode="auto">
          <a:xfrm>
            <a:off x="0" y="9408981"/>
            <a:ext cx="2933277" cy="495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800"/>
            </a:lvl1pPr>
          </a:lstStyle>
          <a:p>
            <a:endParaRPr lang="fi-FI"/>
          </a:p>
        </p:txBody>
      </p:sp>
      <p:sp>
        <p:nvSpPr>
          <p:cNvPr id="5127" name="Rectangle 7"/>
          <p:cNvSpPr>
            <a:spLocks noGrp="1" noChangeArrowheads="1"/>
          </p:cNvSpPr>
          <p:nvPr>
            <p:ph type="sldNum" sz="quarter" idx="5"/>
          </p:nvPr>
        </p:nvSpPr>
        <p:spPr bwMode="auto">
          <a:xfrm>
            <a:off x="3834257" y="9408981"/>
            <a:ext cx="2933277" cy="495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800"/>
            </a:lvl1pPr>
          </a:lstStyle>
          <a:p>
            <a:fld id="{88185183-FFBF-4C66-9CDB-F413C240345C}" type="slidenum">
              <a:rPr lang="fi-FI"/>
              <a:pPr/>
              <a:t>‹#›</a:t>
            </a:fld>
            <a:endParaRPr lang="fi-FI"/>
          </a:p>
        </p:txBody>
      </p:sp>
    </p:spTree>
    <p:extLst>
      <p:ext uri="{BB962C8B-B14F-4D97-AF65-F5344CB8AC3E}">
        <p14:creationId xmlns:p14="http://schemas.microsoft.com/office/powerpoint/2010/main" xmlns="" val="376684915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jpeg"/><Relationship Id="rId5" Type="http://schemas.openxmlformats.org/officeDocument/2006/relationships/image" Target="../media/image7.png"/><Relationship Id="rId4" Type="http://schemas.openxmlformats.org/officeDocument/2006/relationships/image" Target="../media/image6.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7107" name="Rectangle 3"/>
          <p:cNvSpPr>
            <a:spLocks noGrp="1" noChangeArrowheads="1"/>
          </p:cNvSpPr>
          <p:nvPr>
            <p:ph type="ctrTitle"/>
          </p:nvPr>
        </p:nvSpPr>
        <p:spPr>
          <a:xfrm>
            <a:off x="776288" y="3429000"/>
            <a:ext cx="8353425" cy="1008063"/>
          </a:xfrm>
        </p:spPr>
        <p:txBody>
          <a:bodyPr/>
          <a:lstStyle>
            <a:lvl1pPr algn="ctr">
              <a:defRPr/>
            </a:lvl1pPr>
          </a:lstStyle>
          <a:p>
            <a:pPr lvl="0"/>
            <a:r>
              <a:rPr lang="en-US" noProof="0" smtClean="0"/>
              <a:t>Click to edit Master title style</a:t>
            </a:r>
            <a:endParaRPr lang="fi-FI" noProof="0" smtClean="0"/>
          </a:p>
        </p:txBody>
      </p:sp>
      <p:sp>
        <p:nvSpPr>
          <p:cNvPr id="47108" name="Rectangle 4"/>
          <p:cNvSpPr>
            <a:spLocks noGrp="1" noChangeArrowheads="1"/>
          </p:cNvSpPr>
          <p:nvPr>
            <p:ph type="subTitle" idx="1"/>
          </p:nvPr>
        </p:nvSpPr>
        <p:spPr>
          <a:xfrm>
            <a:off x="776288" y="4437063"/>
            <a:ext cx="8353425" cy="1584325"/>
          </a:xfrm>
        </p:spPr>
        <p:txBody>
          <a:bodyPr/>
          <a:lstStyle>
            <a:lvl1pPr marL="0" indent="0" algn="ctr">
              <a:buFontTx/>
              <a:buNone/>
              <a:defRPr/>
            </a:lvl1pPr>
          </a:lstStyle>
          <a:p>
            <a:pPr lvl="0"/>
            <a:r>
              <a:rPr lang="en-US" noProof="0" smtClean="0"/>
              <a:t>Click to edit Master subtitle style</a:t>
            </a:r>
            <a:endParaRPr lang="fi-FI" noProof="0" smtClean="0"/>
          </a:p>
        </p:txBody>
      </p:sp>
      <p:pic>
        <p:nvPicPr>
          <p:cNvPr id="47143" name="Picture 39" descr="GTK_bar_again"/>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869950" y="6292850"/>
            <a:ext cx="8888413" cy="360363"/>
          </a:xfrm>
          <a:prstGeom prst="rect">
            <a:avLst/>
          </a:prstGeom>
          <a:noFill/>
          <a:extLst>
            <a:ext uri="{909E8E84-426E-40DD-AFC4-6F175D3DCCD1}">
              <a14:hiddenFill xmlns:a14="http://schemas.microsoft.com/office/drawing/2010/main" xmlns="">
                <a:solidFill>
                  <a:srgbClr val="FFFFFF"/>
                </a:solidFill>
              </a14:hiddenFill>
            </a:ext>
          </a:extLst>
        </p:spPr>
      </p:pic>
      <p:pic>
        <p:nvPicPr>
          <p:cNvPr id="47138" name="Picture 34" descr="GTK_logo"/>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88913" y="5805488"/>
            <a:ext cx="587375" cy="863600"/>
          </a:xfrm>
          <a:prstGeom prst="rect">
            <a:avLst/>
          </a:prstGeom>
          <a:noFill/>
          <a:extLst>
            <a:ext uri="{909E8E84-426E-40DD-AFC4-6F175D3DCCD1}">
              <a14:hiddenFill xmlns:a14="http://schemas.microsoft.com/office/drawing/2010/main" xmlns="">
                <a:solidFill>
                  <a:srgbClr val="FFFFFF"/>
                </a:solidFill>
              </a14:hiddenFill>
            </a:ext>
          </a:extLst>
        </p:spPr>
      </p:pic>
      <p:sp>
        <p:nvSpPr>
          <p:cNvPr id="47147" name="Rectangle 43"/>
          <p:cNvSpPr>
            <a:spLocks noGrp="1" noChangeArrowheads="1"/>
          </p:cNvSpPr>
          <p:nvPr>
            <p:ph type="dt" sz="quarter" idx="2"/>
          </p:nvPr>
        </p:nvSpPr>
        <p:spPr/>
        <p:txBody>
          <a:bodyPr/>
          <a:lstStyle>
            <a:lvl1pPr>
              <a:defRPr/>
            </a:lvl1pPr>
          </a:lstStyle>
          <a:p>
            <a:r>
              <a:rPr lang="en-US" smtClean="0"/>
              <a:t>11.6.2014</a:t>
            </a:r>
            <a:endParaRPr lang="fi-FI"/>
          </a:p>
        </p:txBody>
      </p:sp>
      <p:sp>
        <p:nvSpPr>
          <p:cNvPr id="47148" name="Rectangle 44"/>
          <p:cNvSpPr>
            <a:spLocks noGrp="1" noChangeArrowheads="1"/>
          </p:cNvSpPr>
          <p:nvPr>
            <p:ph type="sldNum" sz="quarter" idx="4"/>
          </p:nvPr>
        </p:nvSpPr>
        <p:spPr/>
        <p:txBody>
          <a:bodyPr/>
          <a:lstStyle>
            <a:lvl1pPr>
              <a:defRPr/>
            </a:lvl1pPr>
          </a:lstStyle>
          <a:p>
            <a:fld id="{6DD9E21D-6135-40B1-A797-A1A19777F928}" type="slidenum">
              <a:rPr lang="fi-FI"/>
              <a:pPr/>
              <a:t>‹#›</a:t>
            </a:fld>
            <a:endParaRPr lang="fi-FI"/>
          </a:p>
        </p:txBody>
      </p:sp>
      <p:sp>
        <p:nvSpPr>
          <p:cNvPr id="47149" name="Rectangle 45"/>
          <p:cNvSpPr>
            <a:spLocks noGrp="1" noChangeArrowheads="1"/>
          </p:cNvSpPr>
          <p:nvPr>
            <p:ph type="ftr" sz="quarter" idx="3"/>
          </p:nvPr>
        </p:nvSpPr>
        <p:spPr/>
        <p:txBody>
          <a:bodyPr/>
          <a:lstStyle>
            <a:lvl1pPr>
              <a:defRPr/>
            </a:lvl1pPr>
          </a:lstStyle>
          <a:p>
            <a:r>
              <a:rPr lang="fi-FI" smtClean="0"/>
              <a:t>Argumenta-seminaari / T. Kauppila</a:t>
            </a:r>
            <a:endParaRPr lang="fi-FI"/>
          </a:p>
        </p:txBody>
      </p:sp>
      <p:pic>
        <p:nvPicPr>
          <p:cNvPr id="10" name="Picture 9" descr="Valencia drill dust depot.jpg"/>
          <p:cNvPicPr>
            <a:picLocks noChangeAspect="1"/>
          </p:cNvPicPr>
          <p:nvPr userDrawn="1"/>
        </p:nvPicPr>
        <p:blipFill>
          <a:blip r:embed="rId4" cstate="print"/>
          <a:stretch>
            <a:fillRect/>
          </a:stretch>
        </p:blipFill>
        <p:spPr>
          <a:xfrm>
            <a:off x="0" y="1"/>
            <a:ext cx="9906000" cy="358139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with Picture">
    <p:spTree>
      <p:nvGrpSpPr>
        <p:cNvPr id="1" name=""/>
        <p:cNvGrpSpPr/>
        <p:nvPr/>
      </p:nvGrpSpPr>
      <p:grpSpPr>
        <a:xfrm>
          <a:off x="0" y="0"/>
          <a:ext cx="0" cy="0"/>
          <a:chOff x="0" y="0"/>
          <a:chExt cx="0" cy="0"/>
        </a:xfrm>
      </p:grpSpPr>
      <p:sp>
        <p:nvSpPr>
          <p:cNvPr id="2" name="Title 1"/>
          <p:cNvSpPr>
            <a:spLocks noGrp="1"/>
          </p:cNvSpPr>
          <p:nvPr>
            <p:ph type="title"/>
          </p:nvPr>
        </p:nvSpPr>
        <p:spPr>
          <a:xfrm>
            <a:off x="1065213" y="188913"/>
            <a:ext cx="8496300" cy="1223962"/>
          </a:xfrm>
        </p:spPr>
        <p:txBody>
          <a:bodyPr/>
          <a:lstStyle/>
          <a:p>
            <a:r>
              <a:rPr lang="en-US" smtClean="0"/>
              <a:t>Click to edit Master title style</a:t>
            </a:r>
            <a:endParaRPr lang="fi-FI" dirty="0"/>
          </a:p>
        </p:txBody>
      </p:sp>
      <p:sp>
        <p:nvSpPr>
          <p:cNvPr id="3" name="Content Placeholder 2"/>
          <p:cNvSpPr>
            <a:spLocks noGrp="1"/>
          </p:cNvSpPr>
          <p:nvPr>
            <p:ph idx="1"/>
          </p:nvPr>
        </p:nvSpPr>
        <p:spPr>
          <a:xfrm>
            <a:off x="1065213" y="1484313"/>
            <a:ext cx="5832057" cy="4608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4" name="Date Placeholder 3"/>
          <p:cNvSpPr>
            <a:spLocks noGrp="1"/>
          </p:cNvSpPr>
          <p:nvPr>
            <p:ph type="dt" sz="quarter" idx="10"/>
          </p:nvPr>
        </p:nvSpPr>
        <p:spPr/>
        <p:txBody>
          <a:bodyPr/>
          <a:lstStyle>
            <a:lvl1pPr>
              <a:defRPr/>
            </a:lvl1pPr>
          </a:lstStyle>
          <a:p>
            <a:r>
              <a:rPr lang="en-US" smtClean="0"/>
              <a:t>11.6.2014</a:t>
            </a:r>
            <a:endParaRPr lang="fi-FI"/>
          </a:p>
        </p:txBody>
      </p:sp>
      <p:sp>
        <p:nvSpPr>
          <p:cNvPr id="5" name="Slide Number Placeholder 4"/>
          <p:cNvSpPr>
            <a:spLocks noGrp="1"/>
          </p:cNvSpPr>
          <p:nvPr>
            <p:ph type="sldNum" sz="quarter" idx="11"/>
          </p:nvPr>
        </p:nvSpPr>
        <p:spPr/>
        <p:txBody>
          <a:bodyPr/>
          <a:lstStyle>
            <a:lvl1pPr>
              <a:defRPr/>
            </a:lvl1pPr>
          </a:lstStyle>
          <a:p>
            <a:fld id="{E9B14F82-EAF2-4275-B809-9DA53700D33D}" type="slidenum">
              <a:rPr lang="fi-FI"/>
              <a:pPr/>
              <a:t>‹#›</a:t>
            </a:fld>
            <a:endParaRPr lang="fi-FI"/>
          </a:p>
        </p:txBody>
      </p:sp>
      <p:sp>
        <p:nvSpPr>
          <p:cNvPr id="6" name="Footer Placeholder 5"/>
          <p:cNvSpPr>
            <a:spLocks noGrp="1"/>
          </p:cNvSpPr>
          <p:nvPr>
            <p:ph type="ftr" sz="quarter" idx="12"/>
          </p:nvPr>
        </p:nvSpPr>
        <p:spPr/>
        <p:txBody>
          <a:bodyPr/>
          <a:lstStyle>
            <a:lvl1pPr>
              <a:defRPr/>
            </a:lvl1pPr>
          </a:lstStyle>
          <a:p>
            <a:r>
              <a:rPr lang="fi-FI" smtClean="0"/>
              <a:t>Argumenta-seminaari / T. Kauppila</a:t>
            </a:r>
            <a:endParaRPr lang="fi-FI"/>
          </a:p>
        </p:txBody>
      </p:sp>
      <p:sp>
        <p:nvSpPr>
          <p:cNvPr id="7" name="Picture Placeholder 2"/>
          <p:cNvSpPr>
            <a:spLocks noGrp="1"/>
          </p:cNvSpPr>
          <p:nvPr>
            <p:ph type="pic" idx="13"/>
          </p:nvPr>
        </p:nvSpPr>
        <p:spPr>
          <a:xfrm>
            <a:off x="7040563" y="1484313"/>
            <a:ext cx="2665412" cy="4608512"/>
          </a:xfrm>
          <a:solidFill>
            <a:schemeClr val="bg2">
              <a:lumMod val="20000"/>
              <a:lumOff val="80000"/>
            </a:schemeClr>
          </a:solidFill>
        </p:spPr>
        <p:txBody>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fi-FI"/>
          </a:p>
        </p:txBody>
      </p:sp>
    </p:spTree>
    <p:extLst>
      <p:ext uri="{BB962C8B-B14F-4D97-AF65-F5344CB8AC3E}">
        <p14:creationId xmlns:p14="http://schemas.microsoft.com/office/powerpoint/2010/main" xmlns="" val="3274654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with Picture &amp; Subtitle">
    <p:spTree>
      <p:nvGrpSpPr>
        <p:cNvPr id="1" name=""/>
        <p:cNvGrpSpPr/>
        <p:nvPr/>
      </p:nvGrpSpPr>
      <p:grpSpPr>
        <a:xfrm>
          <a:off x="0" y="0"/>
          <a:ext cx="0" cy="0"/>
          <a:chOff x="0" y="0"/>
          <a:chExt cx="0" cy="0"/>
        </a:xfrm>
      </p:grpSpPr>
      <p:sp>
        <p:nvSpPr>
          <p:cNvPr id="2" name="Title 1"/>
          <p:cNvSpPr>
            <a:spLocks noGrp="1"/>
          </p:cNvSpPr>
          <p:nvPr>
            <p:ph type="title"/>
          </p:nvPr>
        </p:nvSpPr>
        <p:spPr>
          <a:xfrm>
            <a:off x="1065213" y="188913"/>
            <a:ext cx="8496300" cy="1223962"/>
          </a:xfrm>
        </p:spPr>
        <p:txBody>
          <a:bodyPr/>
          <a:lstStyle/>
          <a:p>
            <a:r>
              <a:rPr lang="en-US" smtClean="0"/>
              <a:t>Click to edit Master title style</a:t>
            </a:r>
            <a:endParaRPr lang="fi-FI" dirty="0"/>
          </a:p>
        </p:txBody>
      </p:sp>
      <p:sp>
        <p:nvSpPr>
          <p:cNvPr id="3" name="Content Placeholder 2"/>
          <p:cNvSpPr>
            <a:spLocks noGrp="1"/>
          </p:cNvSpPr>
          <p:nvPr>
            <p:ph idx="1"/>
          </p:nvPr>
        </p:nvSpPr>
        <p:spPr>
          <a:xfrm>
            <a:off x="1065213" y="1916113"/>
            <a:ext cx="5832057"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4" name="Date Placeholder 3"/>
          <p:cNvSpPr>
            <a:spLocks noGrp="1"/>
          </p:cNvSpPr>
          <p:nvPr>
            <p:ph type="dt" sz="quarter" idx="10"/>
          </p:nvPr>
        </p:nvSpPr>
        <p:spPr/>
        <p:txBody>
          <a:bodyPr/>
          <a:lstStyle>
            <a:lvl1pPr>
              <a:defRPr/>
            </a:lvl1pPr>
          </a:lstStyle>
          <a:p>
            <a:r>
              <a:rPr lang="en-US" smtClean="0"/>
              <a:t>11.6.2014</a:t>
            </a:r>
            <a:endParaRPr lang="fi-FI"/>
          </a:p>
        </p:txBody>
      </p:sp>
      <p:sp>
        <p:nvSpPr>
          <p:cNvPr id="5" name="Slide Number Placeholder 4"/>
          <p:cNvSpPr>
            <a:spLocks noGrp="1"/>
          </p:cNvSpPr>
          <p:nvPr>
            <p:ph type="sldNum" sz="quarter" idx="11"/>
          </p:nvPr>
        </p:nvSpPr>
        <p:spPr/>
        <p:txBody>
          <a:bodyPr/>
          <a:lstStyle>
            <a:lvl1pPr>
              <a:defRPr/>
            </a:lvl1pPr>
          </a:lstStyle>
          <a:p>
            <a:fld id="{E9B14F82-EAF2-4275-B809-9DA53700D33D}" type="slidenum">
              <a:rPr lang="fi-FI"/>
              <a:pPr/>
              <a:t>‹#›</a:t>
            </a:fld>
            <a:endParaRPr lang="fi-FI"/>
          </a:p>
        </p:txBody>
      </p:sp>
      <p:sp>
        <p:nvSpPr>
          <p:cNvPr id="6" name="Footer Placeholder 5"/>
          <p:cNvSpPr>
            <a:spLocks noGrp="1"/>
          </p:cNvSpPr>
          <p:nvPr>
            <p:ph type="ftr" sz="quarter" idx="12"/>
          </p:nvPr>
        </p:nvSpPr>
        <p:spPr/>
        <p:txBody>
          <a:bodyPr/>
          <a:lstStyle>
            <a:lvl1pPr>
              <a:defRPr/>
            </a:lvl1pPr>
          </a:lstStyle>
          <a:p>
            <a:r>
              <a:rPr lang="fi-FI" smtClean="0"/>
              <a:t>Argumenta-seminaari / T. Kauppila</a:t>
            </a:r>
            <a:endParaRPr lang="fi-FI"/>
          </a:p>
        </p:txBody>
      </p:sp>
      <p:sp>
        <p:nvSpPr>
          <p:cNvPr id="7" name="Picture Placeholder 2"/>
          <p:cNvSpPr>
            <a:spLocks noGrp="1"/>
          </p:cNvSpPr>
          <p:nvPr>
            <p:ph type="pic" idx="13"/>
          </p:nvPr>
        </p:nvSpPr>
        <p:spPr>
          <a:xfrm>
            <a:off x="7040563" y="1484312"/>
            <a:ext cx="2665412" cy="4608513"/>
          </a:xfrm>
          <a:solidFill>
            <a:schemeClr val="bg2">
              <a:lumMod val="20000"/>
              <a:lumOff val="80000"/>
            </a:schemeClr>
          </a:solidFill>
        </p:spPr>
        <p:txBody>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fi-FI"/>
          </a:p>
        </p:txBody>
      </p:sp>
      <p:sp>
        <p:nvSpPr>
          <p:cNvPr id="8" name="Text Placeholder 2"/>
          <p:cNvSpPr>
            <a:spLocks noGrp="1"/>
          </p:cNvSpPr>
          <p:nvPr>
            <p:ph type="body" idx="14"/>
          </p:nvPr>
        </p:nvSpPr>
        <p:spPr>
          <a:xfrm>
            <a:off x="1065212" y="1484314"/>
            <a:ext cx="5832058" cy="431800"/>
          </a:xfrm>
        </p:spPr>
        <p:txBody>
          <a:bodyPr anchor="b"/>
          <a:lstStyle>
            <a:lvl1pPr marL="0" indent="0">
              <a:buNone/>
              <a:defRPr sz="20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xmlns="" val="12979546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Date Placeholder 2"/>
          <p:cNvSpPr>
            <a:spLocks noGrp="1"/>
          </p:cNvSpPr>
          <p:nvPr>
            <p:ph type="dt" sz="quarter" idx="10"/>
          </p:nvPr>
        </p:nvSpPr>
        <p:spPr/>
        <p:txBody>
          <a:bodyPr/>
          <a:lstStyle>
            <a:lvl1pPr>
              <a:defRPr/>
            </a:lvl1pPr>
          </a:lstStyle>
          <a:p>
            <a:r>
              <a:rPr lang="en-US" smtClean="0"/>
              <a:t>11.6.2014</a:t>
            </a:r>
            <a:endParaRPr lang="fi-FI"/>
          </a:p>
        </p:txBody>
      </p:sp>
      <p:sp>
        <p:nvSpPr>
          <p:cNvPr id="4" name="Slide Number Placeholder 3"/>
          <p:cNvSpPr>
            <a:spLocks noGrp="1"/>
          </p:cNvSpPr>
          <p:nvPr>
            <p:ph type="sldNum" sz="quarter" idx="11"/>
          </p:nvPr>
        </p:nvSpPr>
        <p:spPr/>
        <p:txBody>
          <a:bodyPr/>
          <a:lstStyle>
            <a:lvl1pPr>
              <a:defRPr/>
            </a:lvl1pPr>
          </a:lstStyle>
          <a:p>
            <a:fld id="{47E75409-7E47-47F2-9695-78EC340BE6E9}" type="slidenum">
              <a:rPr lang="fi-FI"/>
              <a:pPr/>
              <a:t>‹#›</a:t>
            </a:fld>
            <a:endParaRPr lang="fi-FI"/>
          </a:p>
        </p:txBody>
      </p:sp>
      <p:sp>
        <p:nvSpPr>
          <p:cNvPr id="5" name="Footer Placeholder 4"/>
          <p:cNvSpPr>
            <a:spLocks noGrp="1"/>
          </p:cNvSpPr>
          <p:nvPr>
            <p:ph type="ftr" sz="quarter" idx="12"/>
          </p:nvPr>
        </p:nvSpPr>
        <p:spPr/>
        <p:txBody>
          <a:bodyPr/>
          <a:lstStyle>
            <a:lvl1pPr>
              <a:defRPr/>
            </a:lvl1pPr>
          </a:lstStyle>
          <a:p>
            <a:r>
              <a:rPr lang="fi-FI" smtClean="0"/>
              <a:t>Argumenta-seminaari / T. Kauppila</a:t>
            </a:r>
            <a:endParaRPr lang="fi-FI"/>
          </a:p>
        </p:txBody>
      </p:sp>
      <p:sp>
        <p:nvSpPr>
          <p:cNvPr id="6" name="Picture Placeholder 2"/>
          <p:cNvSpPr>
            <a:spLocks noGrp="1"/>
          </p:cNvSpPr>
          <p:nvPr>
            <p:ph type="pic" idx="1"/>
          </p:nvPr>
        </p:nvSpPr>
        <p:spPr>
          <a:xfrm>
            <a:off x="920750" y="1484312"/>
            <a:ext cx="8785225" cy="4105275"/>
          </a:xfrm>
          <a:solidFill>
            <a:schemeClr val="bg2">
              <a:lumMod val="20000"/>
              <a:lumOff val="80000"/>
            </a:schemeClr>
          </a:solidFill>
        </p:spPr>
        <p:txBody>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fi-FI"/>
          </a:p>
        </p:txBody>
      </p:sp>
    </p:spTree>
    <p:extLst>
      <p:ext uri="{BB962C8B-B14F-4D97-AF65-F5344CB8AC3E}">
        <p14:creationId xmlns:p14="http://schemas.microsoft.com/office/powerpoint/2010/main" xmlns="" val="35788686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Date Placeholder 2"/>
          <p:cNvSpPr>
            <a:spLocks noGrp="1"/>
          </p:cNvSpPr>
          <p:nvPr>
            <p:ph type="dt" sz="quarter" idx="10"/>
          </p:nvPr>
        </p:nvSpPr>
        <p:spPr/>
        <p:txBody>
          <a:bodyPr/>
          <a:lstStyle>
            <a:lvl1pPr>
              <a:defRPr/>
            </a:lvl1pPr>
          </a:lstStyle>
          <a:p>
            <a:r>
              <a:rPr lang="en-US" smtClean="0"/>
              <a:t>11.6.2014</a:t>
            </a:r>
            <a:endParaRPr lang="fi-FI"/>
          </a:p>
        </p:txBody>
      </p:sp>
      <p:sp>
        <p:nvSpPr>
          <p:cNvPr id="4" name="Slide Number Placeholder 3"/>
          <p:cNvSpPr>
            <a:spLocks noGrp="1"/>
          </p:cNvSpPr>
          <p:nvPr>
            <p:ph type="sldNum" sz="quarter" idx="11"/>
          </p:nvPr>
        </p:nvSpPr>
        <p:spPr/>
        <p:txBody>
          <a:bodyPr/>
          <a:lstStyle>
            <a:lvl1pPr>
              <a:defRPr/>
            </a:lvl1pPr>
          </a:lstStyle>
          <a:p>
            <a:fld id="{47E75409-7E47-47F2-9695-78EC340BE6E9}" type="slidenum">
              <a:rPr lang="fi-FI"/>
              <a:pPr/>
              <a:t>‹#›</a:t>
            </a:fld>
            <a:endParaRPr lang="fi-FI"/>
          </a:p>
        </p:txBody>
      </p:sp>
      <p:sp>
        <p:nvSpPr>
          <p:cNvPr id="5" name="Footer Placeholder 4"/>
          <p:cNvSpPr>
            <a:spLocks noGrp="1"/>
          </p:cNvSpPr>
          <p:nvPr>
            <p:ph type="ftr" sz="quarter" idx="12"/>
          </p:nvPr>
        </p:nvSpPr>
        <p:spPr/>
        <p:txBody>
          <a:bodyPr/>
          <a:lstStyle>
            <a:lvl1pPr>
              <a:defRPr/>
            </a:lvl1pPr>
          </a:lstStyle>
          <a:p>
            <a:r>
              <a:rPr lang="fi-FI" smtClean="0"/>
              <a:t>Argumenta-seminaari / T. Kauppila</a:t>
            </a:r>
            <a:endParaRPr lang="fi-FI"/>
          </a:p>
        </p:txBody>
      </p:sp>
    </p:spTree>
    <p:extLst>
      <p:ext uri="{BB962C8B-B14F-4D97-AF65-F5344CB8AC3E}">
        <p14:creationId xmlns:p14="http://schemas.microsoft.com/office/powerpoint/2010/main" xmlns="" val="233415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lvl1pPr>
              <a:defRPr/>
            </a:lvl1pPr>
          </a:lstStyle>
          <a:p>
            <a:r>
              <a:rPr lang="en-US" smtClean="0"/>
              <a:t>11.6.2014</a:t>
            </a:r>
            <a:endParaRPr lang="fi-FI"/>
          </a:p>
        </p:txBody>
      </p:sp>
      <p:sp>
        <p:nvSpPr>
          <p:cNvPr id="3" name="Slide Number Placeholder 2"/>
          <p:cNvSpPr>
            <a:spLocks noGrp="1"/>
          </p:cNvSpPr>
          <p:nvPr>
            <p:ph type="sldNum" sz="quarter" idx="11"/>
          </p:nvPr>
        </p:nvSpPr>
        <p:spPr/>
        <p:txBody>
          <a:bodyPr/>
          <a:lstStyle>
            <a:lvl1pPr>
              <a:defRPr/>
            </a:lvl1pPr>
          </a:lstStyle>
          <a:p>
            <a:fld id="{FE887019-3A68-4719-BD82-BDA8AA313EB4}" type="slidenum">
              <a:rPr lang="fi-FI"/>
              <a:pPr/>
              <a:t>‹#›</a:t>
            </a:fld>
            <a:endParaRPr lang="fi-FI"/>
          </a:p>
        </p:txBody>
      </p:sp>
      <p:sp>
        <p:nvSpPr>
          <p:cNvPr id="4" name="Footer Placeholder 3"/>
          <p:cNvSpPr>
            <a:spLocks noGrp="1"/>
          </p:cNvSpPr>
          <p:nvPr>
            <p:ph type="ftr" sz="quarter" idx="12"/>
          </p:nvPr>
        </p:nvSpPr>
        <p:spPr/>
        <p:txBody>
          <a:bodyPr/>
          <a:lstStyle>
            <a:lvl1pPr>
              <a:defRPr/>
            </a:lvl1pPr>
          </a:lstStyle>
          <a:p>
            <a:r>
              <a:rPr lang="fi-FI" smtClean="0"/>
              <a:t>Argumenta-seminaari / T. Kauppila</a:t>
            </a:r>
            <a:endParaRPr lang="fi-FI"/>
          </a:p>
        </p:txBody>
      </p:sp>
    </p:spTree>
    <p:extLst>
      <p:ext uri="{BB962C8B-B14F-4D97-AF65-F5344CB8AC3E}">
        <p14:creationId xmlns:p14="http://schemas.microsoft.com/office/powerpoint/2010/main" xmlns="" val="5184748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065213" y="188913"/>
            <a:ext cx="8496300" cy="1223962"/>
          </a:xfrm>
        </p:spPr>
        <p:txBody>
          <a:bodyPr/>
          <a:lstStyle/>
          <a:p>
            <a:r>
              <a:rPr lang="en-US" smtClean="0"/>
              <a:t>Click to edit Master title style</a:t>
            </a:r>
            <a:endParaRPr lang="fi-FI"/>
          </a:p>
        </p:txBody>
      </p:sp>
      <p:sp>
        <p:nvSpPr>
          <p:cNvPr id="3" name="Chart Placeholder 2"/>
          <p:cNvSpPr>
            <a:spLocks noGrp="1"/>
          </p:cNvSpPr>
          <p:nvPr>
            <p:ph type="chart" idx="1"/>
          </p:nvPr>
        </p:nvSpPr>
        <p:spPr>
          <a:xfrm>
            <a:off x="1065213" y="1484313"/>
            <a:ext cx="8496300" cy="4608512"/>
          </a:xfrm>
        </p:spPr>
        <p:txBody>
          <a:bodyPr/>
          <a:lstStyle/>
          <a:p>
            <a:r>
              <a:rPr lang="en-US" smtClean="0"/>
              <a:t>Click icon to add chart</a:t>
            </a:r>
            <a:endParaRPr lang="fi-FI"/>
          </a:p>
        </p:txBody>
      </p:sp>
      <p:sp>
        <p:nvSpPr>
          <p:cNvPr id="4" name="Date Placeholder 3"/>
          <p:cNvSpPr>
            <a:spLocks noGrp="1"/>
          </p:cNvSpPr>
          <p:nvPr>
            <p:ph type="dt" sz="quarter" idx="10"/>
          </p:nvPr>
        </p:nvSpPr>
        <p:spPr>
          <a:xfrm>
            <a:off x="8193088" y="6518275"/>
            <a:ext cx="1152525" cy="144463"/>
          </a:xfrm>
        </p:spPr>
        <p:txBody>
          <a:bodyPr/>
          <a:lstStyle>
            <a:lvl1pPr>
              <a:defRPr/>
            </a:lvl1pPr>
          </a:lstStyle>
          <a:p>
            <a:r>
              <a:rPr lang="en-US" smtClean="0"/>
              <a:t>11.6.2014</a:t>
            </a:r>
            <a:endParaRPr lang="fi-FI"/>
          </a:p>
        </p:txBody>
      </p:sp>
      <p:sp>
        <p:nvSpPr>
          <p:cNvPr id="5" name="Slide Number Placeholder 4"/>
          <p:cNvSpPr>
            <a:spLocks noGrp="1"/>
          </p:cNvSpPr>
          <p:nvPr>
            <p:ph type="sldNum" sz="quarter" idx="11"/>
          </p:nvPr>
        </p:nvSpPr>
        <p:spPr>
          <a:xfrm>
            <a:off x="9345613" y="6518275"/>
            <a:ext cx="442912" cy="144463"/>
          </a:xfrm>
        </p:spPr>
        <p:txBody>
          <a:bodyPr/>
          <a:lstStyle>
            <a:lvl1pPr>
              <a:defRPr/>
            </a:lvl1pPr>
          </a:lstStyle>
          <a:p>
            <a:fld id="{1F9D9CA4-88EB-4B85-B463-26E467BCEDBF}" type="slidenum">
              <a:rPr lang="fi-FI"/>
              <a:pPr/>
              <a:t>‹#›</a:t>
            </a:fld>
            <a:endParaRPr lang="fi-FI"/>
          </a:p>
        </p:txBody>
      </p:sp>
      <p:sp>
        <p:nvSpPr>
          <p:cNvPr id="6" name="Footer Placeholder 5"/>
          <p:cNvSpPr>
            <a:spLocks noGrp="1"/>
          </p:cNvSpPr>
          <p:nvPr>
            <p:ph type="ftr" sz="quarter" idx="12"/>
          </p:nvPr>
        </p:nvSpPr>
        <p:spPr>
          <a:xfrm>
            <a:off x="828675" y="6518275"/>
            <a:ext cx="6140450" cy="144463"/>
          </a:xfrm>
        </p:spPr>
        <p:txBody>
          <a:bodyPr/>
          <a:lstStyle>
            <a:lvl1pPr>
              <a:defRPr/>
            </a:lvl1pPr>
          </a:lstStyle>
          <a:p>
            <a:r>
              <a:rPr lang="fi-FI" smtClean="0"/>
              <a:t>Argumenta-seminaari / T. Kauppila</a:t>
            </a:r>
            <a:endParaRPr lang="fi-FI"/>
          </a:p>
        </p:txBody>
      </p:sp>
    </p:spTree>
    <p:extLst>
      <p:ext uri="{BB962C8B-B14F-4D97-AF65-F5344CB8AC3E}">
        <p14:creationId xmlns:p14="http://schemas.microsoft.com/office/powerpoint/2010/main" xmlns="" val="1417441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4" name="Date Placeholder 3"/>
          <p:cNvSpPr>
            <a:spLocks noGrp="1"/>
          </p:cNvSpPr>
          <p:nvPr>
            <p:ph type="dt" sz="quarter" idx="10"/>
          </p:nvPr>
        </p:nvSpPr>
        <p:spPr/>
        <p:txBody>
          <a:bodyPr/>
          <a:lstStyle>
            <a:lvl1pPr>
              <a:defRPr/>
            </a:lvl1pPr>
          </a:lstStyle>
          <a:p>
            <a:r>
              <a:rPr lang="en-US" smtClean="0"/>
              <a:t>11.6.2014</a:t>
            </a:r>
            <a:endParaRPr lang="fi-FI"/>
          </a:p>
        </p:txBody>
      </p:sp>
      <p:sp>
        <p:nvSpPr>
          <p:cNvPr id="5" name="Slide Number Placeholder 4"/>
          <p:cNvSpPr>
            <a:spLocks noGrp="1"/>
          </p:cNvSpPr>
          <p:nvPr>
            <p:ph type="sldNum" sz="quarter" idx="11"/>
          </p:nvPr>
        </p:nvSpPr>
        <p:spPr/>
        <p:txBody>
          <a:bodyPr/>
          <a:lstStyle>
            <a:lvl1pPr>
              <a:defRPr/>
            </a:lvl1pPr>
          </a:lstStyle>
          <a:p>
            <a:fld id="{E9B14F82-EAF2-4275-B809-9DA53700D33D}" type="slidenum">
              <a:rPr lang="fi-FI"/>
              <a:pPr/>
              <a:t>‹#›</a:t>
            </a:fld>
            <a:endParaRPr lang="fi-FI"/>
          </a:p>
        </p:txBody>
      </p:sp>
      <p:sp>
        <p:nvSpPr>
          <p:cNvPr id="6" name="Footer Placeholder 5"/>
          <p:cNvSpPr>
            <a:spLocks noGrp="1"/>
          </p:cNvSpPr>
          <p:nvPr>
            <p:ph type="ftr" sz="quarter" idx="12"/>
          </p:nvPr>
        </p:nvSpPr>
        <p:spPr/>
        <p:txBody>
          <a:bodyPr/>
          <a:lstStyle>
            <a:lvl1pPr>
              <a:defRPr/>
            </a:lvl1pPr>
          </a:lstStyle>
          <a:p>
            <a:r>
              <a:rPr lang="fi-FI" smtClean="0"/>
              <a:t>Argumenta-seminaari / T. Kauppila</a:t>
            </a:r>
            <a:endParaRPr lang="fi-FI"/>
          </a:p>
        </p:txBody>
      </p:sp>
    </p:spTree>
    <p:extLst>
      <p:ext uri="{BB962C8B-B14F-4D97-AF65-F5344CB8AC3E}">
        <p14:creationId xmlns:p14="http://schemas.microsoft.com/office/powerpoint/2010/main" xmlns="" val="2394224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lvl1pPr>
              <a:defRPr/>
            </a:lvl1pPr>
          </a:lstStyle>
          <a:p>
            <a:r>
              <a:rPr lang="en-US" smtClean="0"/>
              <a:t>11.6.2014</a:t>
            </a:r>
            <a:endParaRPr lang="fi-FI"/>
          </a:p>
        </p:txBody>
      </p:sp>
      <p:sp>
        <p:nvSpPr>
          <p:cNvPr id="5" name="Slide Number Placeholder 4"/>
          <p:cNvSpPr>
            <a:spLocks noGrp="1"/>
          </p:cNvSpPr>
          <p:nvPr>
            <p:ph type="sldNum" sz="quarter" idx="11"/>
          </p:nvPr>
        </p:nvSpPr>
        <p:spPr/>
        <p:txBody>
          <a:bodyPr/>
          <a:lstStyle>
            <a:lvl1pPr>
              <a:defRPr/>
            </a:lvl1pPr>
          </a:lstStyle>
          <a:p>
            <a:fld id="{08264259-3FFB-445D-9408-18442E5DC861}" type="slidenum">
              <a:rPr lang="fi-FI"/>
              <a:pPr/>
              <a:t>‹#›</a:t>
            </a:fld>
            <a:endParaRPr lang="fi-FI"/>
          </a:p>
        </p:txBody>
      </p:sp>
      <p:sp>
        <p:nvSpPr>
          <p:cNvPr id="6" name="Footer Placeholder 5"/>
          <p:cNvSpPr>
            <a:spLocks noGrp="1"/>
          </p:cNvSpPr>
          <p:nvPr>
            <p:ph type="ftr" sz="quarter" idx="12"/>
          </p:nvPr>
        </p:nvSpPr>
        <p:spPr/>
        <p:txBody>
          <a:bodyPr/>
          <a:lstStyle>
            <a:lvl1pPr>
              <a:defRPr/>
            </a:lvl1pPr>
          </a:lstStyle>
          <a:p>
            <a:r>
              <a:rPr lang="fi-FI" smtClean="0"/>
              <a:t>Argumenta-seminaari / T. Kauppila</a:t>
            </a:r>
            <a:endParaRPr lang="fi-FI"/>
          </a:p>
        </p:txBody>
      </p:sp>
      <p:sp>
        <p:nvSpPr>
          <p:cNvPr id="7" name="Rectangle 3"/>
          <p:cNvSpPr>
            <a:spLocks noGrp="1" noChangeArrowheads="1"/>
          </p:cNvSpPr>
          <p:nvPr>
            <p:ph type="ctrTitle"/>
          </p:nvPr>
        </p:nvSpPr>
        <p:spPr>
          <a:xfrm>
            <a:off x="776288" y="2420937"/>
            <a:ext cx="8353425" cy="1008063"/>
          </a:xfrm>
        </p:spPr>
        <p:txBody>
          <a:bodyPr/>
          <a:lstStyle>
            <a:lvl1pPr algn="ctr">
              <a:defRPr/>
            </a:lvl1pPr>
          </a:lstStyle>
          <a:p>
            <a:pPr lvl="0"/>
            <a:r>
              <a:rPr lang="en-US" noProof="0" smtClean="0"/>
              <a:t>Click to edit Master title style</a:t>
            </a:r>
            <a:endParaRPr lang="fi-FI" noProof="0" smtClean="0"/>
          </a:p>
        </p:txBody>
      </p:sp>
      <p:sp>
        <p:nvSpPr>
          <p:cNvPr id="8" name="Rectangle 4"/>
          <p:cNvSpPr>
            <a:spLocks noGrp="1" noChangeArrowheads="1"/>
          </p:cNvSpPr>
          <p:nvPr>
            <p:ph type="subTitle" idx="1"/>
          </p:nvPr>
        </p:nvSpPr>
        <p:spPr>
          <a:xfrm>
            <a:off x="776288" y="3429000"/>
            <a:ext cx="8353425" cy="1584325"/>
          </a:xfrm>
        </p:spPr>
        <p:txBody>
          <a:bodyPr/>
          <a:lstStyle>
            <a:lvl1pPr marL="0" indent="0" algn="ctr">
              <a:buFontTx/>
              <a:buNone/>
              <a:defRPr/>
            </a:lvl1pPr>
          </a:lstStyle>
          <a:p>
            <a:pPr lvl="0"/>
            <a:r>
              <a:rPr lang="en-US" noProof="0" smtClean="0"/>
              <a:t>Click to edit Master subtitle style</a:t>
            </a:r>
            <a:endParaRPr lang="fi-FI" noProof="0" smtClean="0"/>
          </a:p>
        </p:txBody>
      </p:sp>
    </p:spTree>
    <p:extLst>
      <p:ext uri="{BB962C8B-B14F-4D97-AF65-F5344CB8AC3E}">
        <p14:creationId xmlns:p14="http://schemas.microsoft.com/office/powerpoint/2010/main" xmlns="" val="25337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with Own Picture">
    <p:spTree>
      <p:nvGrpSpPr>
        <p:cNvPr id="1" name=""/>
        <p:cNvGrpSpPr/>
        <p:nvPr/>
      </p:nvGrpSpPr>
      <p:grpSpPr>
        <a:xfrm>
          <a:off x="0" y="0"/>
          <a:ext cx="0" cy="0"/>
          <a:chOff x="0" y="0"/>
          <a:chExt cx="0" cy="0"/>
        </a:xfrm>
      </p:grpSpPr>
      <p:sp>
        <p:nvSpPr>
          <p:cNvPr id="10" name="Picture Placeholder 2"/>
          <p:cNvSpPr>
            <a:spLocks noGrp="1"/>
          </p:cNvSpPr>
          <p:nvPr>
            <p:ph type="pic" idx="10"/>
          </p:nvPr>
        </p:nvSpPr>
        <p:spPr>
          <a:xfrm>
            <a:off x="200340" y="188913"/>
            <a:ext cx="9505320" cy="3240087"/>
          </a:xfrm>
          <a:solidFill>
            <a:schemeClr val="bg2">
              <a:lumMod val="20000"/>
              <a:lumOff val="80000"/>
            </a:schemeClr>
          </a:solidFill>
        </p:spPr>
        <p:txBody>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fi-FI"/>
          </a:p>
        </p:txBody>
      </p:sp>
      <p:sp>
        <p:nvSpPr>
          <p:cNvPr id="47107" name="Rectangle 3"/>
          <p:cNvSpPr>
            <a:spLocks noGrp="1" noChangeArrowheads="1"/>
          </p:cNvSpPr>
          <p:nvPr>
            <p:ph type="ctrTitle"/>
          </p:nvPr>
        </p:nvSpPr>
        <p:spPr>
          <a:xfrm>
            <a:off x="776288" y="3429000"/>
            <a:ext cx="8353425" cy="1008063"/>
          </a:xfrm>
        </p:spPr>
        <p:txBody>
          <a:bodyPr/>
          <a:lstStyle>
            <a:lvl1pPr algn="ctr">
              <a:defRPr/>
            </a:lvl1pPr>
          </a:lstStyle>
          <a:p>
            <a:pPr lvl="0"/>
            <a:r>
              <a:rPr lang="en-US" noProof="0" smtClean="0"/>
              <a:t>Click to edit Master title style</a:t>
            </a:r>
            <a:endParaRPr lang="fi-FI" noProof="0" smtClean="0"/>
          </a:p>
        </p:txBody>
      </p:sp>
      <p:sp>
        <p:nvSpPr>
          <p:cNvPr id="47108" name="Rectangle 4"/>
          <p:cNvSpPr>
            <a:spLocks noGrp="1" noChangeArrowheads="1"/>
          </p:cNvSpPr>
          <p:nvPr>
            <p:ph type="subTitle" idx="1"/>
          </p:nvPr>
        </p:nvSpPr>
        <p:spPr>
          <a:xfrm>
            <a:off x="776288" y="4437063"/>
            <a:ext cx="8353425" cy="1584325"/>
          </a:xfrm>
        </p:spPr>
        <p:txBody>
          <a:bodyPr/>
          <a:lstStyle>
            <a:lvl1pPr marL="0" indent="0" algn="ctr">
              <a:buFontTx/>
              <a:buNone/>
              <a:defRPr/>
            </a:lvl1pPr>
          </a:lstStyle>
          <a:p>
            <a:pPr lvl="0"/>
            <a:r>
              <a:rPr lang="en-US" noProof="0" smtClean="0"/>
              <a:t>Click to edit Master subtitle style</a:t>
            </a:r>
            <a:endParaRPr lang="fi-FI" noProof="0" smtClean="0"/>
          </a:p>
        </p:txBody>
      </p:sp>
      <p:pic>
        <p:nvPicPr>
          <p:cNvPr id="47143" name="Picture 39" descr="GTK_bar_again"/>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869950" y="6292850"/>
            <a:ext cx="8888413" cy="360363"/>
          </a:xfrm>
          <a:prstGeom prst="rect">
            <a:avLst/>
          </a:prstGeom>
          <a:noFill/>
          <a:extLst>
            <a:ext uri="{909E8E84-426E-40DD-AFC4-6F175D3DCCD1}">
              <a14:hiddenFill xmlns:a14="http://schemas.microsoft.com/office/drawing/2010/main" xmlns="">
                <a:solidFill>
                  <a:srgbClr val="FFFFFF"/>
                </a:solidFill>
              </a14:hiddenFill>
            </a:ext>
          </a:extLst>
        </p:spPr>
      </p:pic>
      <p:pic>
        <p:nvPicPr>
          <p:cNvPr id="47138" name="Picture 34" descr="GTK_logo"/>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88913" y="5805488"/>
            <a:ext cx="587375" cy="863600"/>
          </a:xfrm>
          <a:prstGeom prst="rect">
            <a:avLst/>
          </a:prstGeom>
          <a:noFill/>
          <a:extLst>
            <a:ext uri="{909E8E84-426E-40DD-AFC4-6F175D3DCCD1}">
              <a14:hiddenFill xmlns:a14="http://schemas.microsoft.com/office/drawing/2010/main" xmlns="">
                <a:solidFill>
                  <a:srgbClr val="FFFFFF"/>
                </a:solidFill>
              </a14:hiddenFill>
            </a:ext>
          </a:extLst>
        </p:spPr>
      </p:pic>
      <p:sp>
        <p:nvSpPr>
          <p:cNvPr id="47147" name="Rectangle 43"/>
          <p:cNvSpPr>
            <a:spLocks noGrp="1" noChangeArrowheads="1"/>
          </p:cNvSpPr>
          <p:nvPr>
            <p:ph type="dt" sz="quarter" idx="2"/>
          </p:nvPr>
        </p:nvSpPr>
        <p:spPr/>
        <p:txBody>
          <a:bodyPr/>
          <a:lstStyle>
            <a:lvl1pPr>
              <a:defRPr/>
            </a:lvl1pPr>
          </a:lstStyle>
          <a:p>
            <a:r>
              <a:rPr lang="en-US" smtClean="0"/>
              <a:t>11.6.2014</a:t>
            </a:r>
            <a:endParaRPr lang="fi-FI"/>
          </a:p>
        </p:txBody>
      </p:sp>
      <p:sp>
        <p:nvSpPr>
          <p:cNvPr id="47148" name="Rectangle 44"/>
          <p:cNvSpPr>
            <a:spLocks noGrp="1" noChangeArrowheads="1"/>
          </p:cNvSpPr>
          <p:nvPr>
            <p:ph type="sldNum" sz="quarter" idx="4"/>
          </p:nvPr>
        </p:nvSpPr>
        <p:spPr/>
        <p:txBody>
          <a:bodyPr/>
          <a:lstStyle>
            <a:lvl1pPr>
              <a:defRPr/>
            </a:lvl1pPr>
          </a:lstStyle>
          <a:p>
            <a:fld id="{6DD9E21D-6135-40B1-A797-A1A19777F928}" type="slidenum">
              <a:rPr lang="fi-FI"/>
              <a:pPr/>
              <a:t>‹#›</a:t>
            </a:fld>
            <a:endParaRPr lang="fi-FI"/>
          </a:p>
        </p:txBody>
      </p:sp>
      <p:sp>
        <p:nvSpPr>
          <p:cNvPr id="47149" name="Rectangle 45"/>
          <p:cNvSpPr>
            <a:spLocks noGrp="1" noChangeArrowheads="1"/>
          </p:cNvSpPr>
          <p:nvPr>
            <p:ph type="ftr" sz="quarter" idx="3"/>
          </p:nvPr>
        </p:nvSpPr>
        <p:spPr/>
        <p:txBody>
          <a:bodyPr/>
          <a:lstStyle>
            <a:lvl1pPr>
              <a:defRPr/>
            </a:lvl1pPr>
          </a:lstStyle>
          <a:p>
            <a:r>
              <a:rPr lang="fi-FI" smtClean="0"/>
              <a:t>Argumenta-seminaari / T. Kauppila</a:t>
            </a:r>
            <a:endParaRPr lang="fi-FI"/>
          </a:p>
        </p:txBody>
      </p:sp>
    </p:spTree>
    <p:extLst>
      <p:ext uri="{BB962C8B-B14F-4D97-AF65-F5344CB8AC3E}">
        <p14:creationId xmlns:p14="http://schemas.microsoft.com/office/powerpoint/2010/main" xmlns="" val="2356242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operation EU">
    <p:spTree>
      <p:nvGrpSpPr>
        <p:cNvPr id="1" name=""/>
        <p:cNvGrpSpPr/>
        <p:nvPr/>
      </p:nvGrpSpPr>
      <p:grpSpPr>
        <a:xfrm>
          <a:off x="0" y="0"/>
          <a:ext cx="0" cy="0"/>
          <a:chOff x="0" y="0"/>
          <a:chExt cx="0" cy="0"/>
        </a:xfrm>
      </p:grpSpPr>
      <p:pic>
        <p:nvPicPr>
          <p:cNvPr id="11" name="Picture 4" descr="eu_lippu_120"/>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9129713" y="5876925"/>
            <a:ext cx="576262" cy="393700"/>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Picture Placeholder 2"/>
          <p:cNvSpPr>
            <a:spLocks noGrp="1"/>
          </p:cNvSpPr>
          <p:nvPr>
            <p:ph type="pic" idx="10"/>
          </p:nvPr>
        </p:nvSpPr>
        <p:spPr>
          <a:xfrm>
            <a:off x="200340" y="188913"/>
            <a:ext cx="9505320" cy="3240087"/>
          </a:xfrm>
          <a:solidFill>
            <a:schemeClr val="bg2">
              <a:lumMod val="20000"/>
              <a:lumOff val="80000"/>
            </a:schemeClr>
          </a:solidFill>
        </p:spPr>
        <p:txBody>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fi-FI"/>
          </a:p>
        </p:txBody>
      </p:sp>
      <p:sp>
        <p:nvSpPr>
          <p:cNvPr id="47107" name="Rectangle 3"/>
          <p:cNvSpPr>
            <a:spLocks noGrp="1" noChangeArrowheads="1"/>
          </p:cNvSpPr>
          <p:nvPr>
            <p:ph type="ctrTitle"/>
          </p:nvPr>
        </p:nvSpPr>
        <p:spPr>
          <a:xfrm>
            <a:off x="776288" y="3429000"/>
            <a:ext cx="8353425" cy="1008063"/>
          </a:xfrm>
        </p:spPr>
        <p:txBody>
          <a:bodyPr/>
          <a:lstStyle>
            <a:lvl1pPr algn="ctr">
              <a:defRPr/>
            </a:lvl1pPr>
          </a:lstStyle>
          <a:p>
            <a:pPr lvl="0"/>
            <a:r>
              <a:rPr lang="en-US" noProof="0" smtClean="0"/>
              <a:t>Click to edit Master title style</a:t>
            </a:r>
            <a:endParaRPr lang="fi-FI" noProof="0" smtClean="0"/>
          </a:p>
        </p:txBody>
      </p:sp>
      <p:sp>
        <p:nvSpPr>
          <p:cNvPr id="47108" name="Rectangle 4"/>
          <p:cNvSpPr>
            <a:spLocks noGrp="1" noChangeArrowheads="1"/>
          </p:cNvSpPr>
          <p:nvPr>
            <p:ph type="subTitle" idx="1"/>
          </p:nvPr>
        </p:nvSpPr>
        <p:spPr>
          <a:xfrm>
            <a:off x="776288" y="4437063"/>
            <a:ext cx="8353425" cy="1584325"/>
          </a:xfrm>
        </p:spPr>
        <p:txBody>
          <a:bodyPr/>
          <a:lstStyle>
            <a:lvl1pPr marL="0" indent="0" algn="ctr">
              <a:buFontTx/>
              <a:buNone/>
              <a:defRPr/>
            </a:lvl1pPr>
          </a:lstStyle>
          <a:p>
            <a:pPr lvl="0"/>
            <a:r>
              <a:rPr lang="en-US" noProof="0" smtClean="0"/>
              <a:t>Click to edit Master subtitle style</a:t>
            </a:r>
            <a:endParaRPr lang="fi-FI" noProof="0" smtClean="0"/>
          </a:p>
        </p:txBody>
      </p:sp>
      <p:pic>
        <p:nvPicPr>
          <p:cNvPr id="47143" name="Picture 39" descr="GTK_bar_again"/>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869950" y="6292850"/>
            <a:ext cx="8888413" cy="360363"/>
          </a:xfrm>
          <a:prstGeom prst="rect">
            <a:avLst/>
          </a:prstGeom>
          <a:noFill/>
          <a:extLst>
            <a:ext uri="{909E8E84-426E-40DD-AFC4-6F175D3DCCD1}">
              <a14:hiddenFill xmlns:a14="http://schemas.microsoft.com/office/drawing/2010/main" xmlns="">
                <a:solidFill>
                  <a:srgbClr val="FFFFFF"/>
                </a:solidFill>
              </a14:hiddenFill>
            </a:ext>
          </a:extLst>
        </p:spPr>
      </p:pic>
      <p:pic>
        <p:nvPicPr>
          <p:cNvPr id="47138" name="Picture 34" descr="GTK_logo"/>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188913" y="5805488"/>
            <a:ext cx="587375" cy="863600"/>
          </a:xfrm>
          <a:prstGeom prst="rect">
            <a:avLst/>
          </a:prstGeom>
          <a:noFill/>
          <a:extLst>
            <a:ext uri="{909E8E84-426E-40DD-AFC4-6F175D3DCCD1}">
              <a14:hiddenFill xmlns:a14="http://schemas.microsoft.com/office/drawing/2010/main" xmlns="">
                <a:solidFill>
                  <a:srgbClr val="FFFFFF"/>
                </a:solidFill>
              </a14:hiddenFill>
            </a:ext>
          </a:extLst>
        </p:spPr>
      </p:pic>
      <p:sp>
        <p:nvSpPr>
          <p:cNvPr id="47147" name="Rectangle 43"/>
          <p:cNvSpPr>
            <a:spLocks noGrp="1" noChangeArrowheads="1"/>
          </p:cNvSpPr>
          <p:nvPr>
            <p:ph type="dt" sz="quarter" idx="2"/>
          </p:nvPr>
        </p:nvSpPr>
        <p:spPr/>
        <p:txBody>
          <a:bodyPr/>
          <a:lstStyle>
            <a:lvl1pPr>
              <a:defRPr/>
            </a:lvl1pPr>
          </a:lstStyle>
          <a:p>
            <a:r>
              <a:rPr lang="en-US" smtClean="0"/>
              <a:t>11.6.2014</a:t>
            </a:r>
            <a:endParaRPr lang="fi-FI"/>
          </a:p>
        </p:txBody>
      </p:sp>
      <p:sp>
        <p:nvSpPr>
          <p:cNvPr id="47148" name="Rectangle 44"/>
          <p:cNvSpPr>
            <a:spLocks noGrp="1" noChangeArrowheads="1"/>
          </p:cNvSpPr>
          <p:nvPr>
            <p:ph type="sldNum" sz="quarter" idx="4"/>
          </p:nvPr>
        </p:nvSpPr>
        <p:spPr/>
        <p:txBody>
          <a:bodyPr/>
          <a:lstStyle>
            <a:lvl1pPr>
              <a:defRPr/>
            </a:lvl1pPr>
          </a:lstStyle>
          <a:p>
            <a:fld id="{6DD9E21D-6135-40B1-A797-A1A19777F928}" type="slidenum">
              <a:rPr lang="fi-FI"/>
              <a:pPr/>
              <a:t>‹#›</a:t>
            </a:fld>
            <a:endParaRPr lang="fi-FI"/>
          </a:p>
        </p:txBody>
      </p:sp>
      <p:sp>
        <p:nvSpPr>
          <p:cNvPr id="47149" name="Rectangle 45"/>
          <p:cNvSpPr>
            <a:spLocks noGrp="1" noChangeArrowheads="1"/>
          </p:cNvSpPr>
          <p:nvPr>
            <p:ph type="ftr" sz="quarter" idx="3"/>
          </p:nvPr>
        </p:nvSpPr>
        <p:spPr/>
        <p:txBody>
          <a:bodyPr/>
          <a:lstStyle>
            <a:lvl1pPr>
              <a:defRPr/>
            </a:lvl1pPr>
          </a:lstStyle>
          <a:p>
            <a:r>
              <a:rPr lang="fi-FI" smtClean="0"/>
              <a:t>Argumenta-seminaari / T. Kauppila</a:t>
            </a:r>
            <a:endParaRPr lang="fi-FI"/>
          </a:p>
        </p:txBody>
      </p:sp>
    </p:spTree>
    <p:extLst>
      <p:ext uri="{BB962C8B-B14F-4D97-AF65-F5344CB8AC3E}">
        <p14:creationId xmlns:p14="http://schemas.microsoft.com/office/powerpoint/2010/main" xmlns="" val="3339694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operation Others">
    <p:spTree>
      <p:nvGrpSpPr>
        <p:cNvPr id="1" name=""/>
        <p:cNvGrpSpPr/>
        <p:nvPr/>
      </p:nvGrpSpPr>
      <p:grpSpPr>
        <a:xfrm>
          <a:off x="0" y="0"/>
          <a:ext cx="0" cy="0"/>
          <a:chOff x="0" y="0"/>
          <a:chExt cx="0" cy="0"/>
        </a:xfrm>
      </p:grpSpPr>
      <p:pic>
        <p:nvPicPr>
          <p:cNvPr id="11" name="Picture 4" descr="eu_lippu_120"/>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9129713" y="5876925"/>
            <a:ext cx="576262" cy="393700"/>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6" descr="ym_logo"/>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9074150" y="4522788"/>
            <a:ext cx="571500" cy="406400"/>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7" descr="metsah"/>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8266113" y="5229225"/>
            <a:ext cx="717550" cy="411163"/>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8" descr="ET_logo_tn"/>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8393113" y="4449763"/>
            <a:ext cx="434975" cy="57467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9" descr="ET_logo_tn"/>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9197975" y="5159375"/>
            <a:ext cx="434975" cy="574675"/>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10" descr="metsah"/>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8988425" y="3860800"/>
            <a:ext cx="717550" cy="411163"/>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11" descr="ym_logo"/>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8324850" y="3860800"/>
            <a:ext cx="571500" cy="406400"/>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Picture Placeholder 2"/>
          <p:cNvSpPr>
            <a:spLocks noGrp="1"/>
          </p:cNvSpPr>
          <p:nvPr>
            <p:ph type="pic" idx="10"/>
          </p:nvPr>
        </p:nvSpPr>
        <p:spPr>
          <a:xfrm>
            <a:off x="200340" y="188913"/>
            <a:ext cx="9505320" cy="3240087"/>
          </a:xfrm>
          <a:solidFill>
            <a:schemeClr val="bg2">
              <a:lumMod val="20000"/>
              <a:lumOff val="80000"/>
            </a:schemeClr>
          </a:solidFill>
        </p:spPr>
        <p:txBody>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fi-FI"/>
          </a:p>
        </p:txBody>
      </p:sp>
      <p:sp>
        <p:nvSpPr>
          <p:cNvPr id="47107" name="Rectangle 3"/>
          <p:cNvSpPr>
            <a:spLocks noGrp="1" noChangeArrowheads="1"/>
          </p:cNvSpPr>
          <p:nvPr>
            <p:ph type="ctrTitle"/>
          </p:nvPr>
        </p:nvSpPr>
        <p:spPr>
          <a:xfrm>
            <a:off x="1784561" y="3429000"/>
            <a:ext cx="6336880" cy="1008063"/>
          </a:xfrm>
        </p:spPr>
        <p:txBody>
          <a:bodyPr/>
          <a:lstStyle>
            <a:lvl1pPr algn="ctr">
              <a:defRPr/>
            </a:lvl1pPr>
          </a:lstStyle>
          <a:p>
            <a:pPr lvl="0"/>
            <a:r>
              <a:rPr lang="en-US" noProof="0" smtClean="0"/>
              <a:t>Click to edit Master title style</a:t>
            </a:r>
            <a:endParaRPr lang="fi-FI" noProof="0" dirty="0" smtClean="0"/>
          </a:p>
        </p:txBody>
      </p:sp>
      <p:sp>
        <p:nvSpPr>
          <p:cNvPr id="47108" name="Rectangle 4"/>
          <p:cNvSpPr>
            <a:spLocks noGrp="1" noChangeArrowheads="1"/>
          </p:cNvSpPr>
          <p:nvPr>
            <p:ph type="subTitle" idx="1"/>
          </p:nvPr>
        </p:nvSpPr>
        <p:spPr>
          <a:xfrm>
            <a:off x="1784561" y="4437063"/>
            <a:ext cx="6336880" cy="1584325"/>
          </a:xfrm>
        </p:spPr>
        <p:txBody>
          <a:bodyPr/>
          <a:lstStyle>
            <a:lvl1pPr marL="0" indent="0" algn="ctr">
              <a:buFontTx/>
              <a:buNone/>
              <a:defRPr/>
            </a:lvl1pPr>
          </a:lstStyle>
          <a:p>
            <a:pPr lvl="0"/>
            <a:r>
              <a:rPr lang="en-US" noProof="0" smtClean="0"/>
              <a:t>Click to edit Master subtitle style</a:t>
            </a:r>
            <a:endParaRPr lang="fi-FI" noProof="0" dirty="0" smtClean="0"/>
          </a:p>
        </p:txBody>
      </p:sp>
      <p:pic>
        <p:nvPicPr>
          <p:cNvPr id="47143" name="Picture 39" descr="GTK_bar_again"/>
          <p:cNvPicPr>
            <a:picLocks noChangeAspect="1" noChangeArrowheads="1"/>
          </p:cNvPicPr>
          <p:nvPr userDrawn="1"/>
        </p:nvPicPr>
        <p:blipFill>
          <a:blip r:embed="rId6" cstate="print">
            <a:extLst>
              <a:ext uri="{28A0092B-C50C-407E-A947-70E740481C1C}">
                <a14:useLocalDpi xmlns:a14="http://schemas.microsoft.com/office/drawing/2010/main" xmlns="" val="0"/>
              </a:ext>
            </a:extLst>
          </a:blip>
          <a:srcRect/>
          <a:stretch>
            <a:fillRect/>
          </a:stretch>
        </p:blipFill>
        <p:spPr bwMode="auto">
          <a:xfrm>
            <a:off x="869950" y="6292850"/>
            <a:ext cx="8888413" cy="360363"/>
          </a:xfrm>
          <a:prstGeom prst="rect">
            <a:avLst/>
          </a:prstGeom>
          <a:noFill/>
          <a:extLst>
            <a:ext uri="{909E8E84-426E-40DD-AFC4-6F175D3DCCD1}">
              <a14:hiddenFill xmlns:a14="http://schemas.microsoft.com/office/drawing/2010/main" xmlns="">
                <a:solidFill>
                  <a:srgbClr val="FFFFFF"/>
                </a:solidFill>
              </a14:hiddenFill>
            </a:ext>
          </a:extLst>
        </p:spPr>
      </p:pic>
      <p:pic>
        <p:nvPicPr>
          <p:cNvPr id="47138" name="Picture 34" descr="GTK_logo"/>
          <p:cNvPicPr>
            <a:picLocks noChangeAspect="1" noChangeArrowheads="1"/>
          </p:cNvPicPr>
          <p:nvPr userDrawn="1"/>
        </p:nvPicPr>
        <p:blipFill>
          <a:blip r:embed="rId7" cstate="print">
            <a:extLst>
              <a:ext uri="{28A0092B-C50C-407E-A947-70E740481C1C}">
                <a14:useLocalDpi xmlns:a14="http://schemas.microsoft.com/office/drawing/2010/main" xmlns="" val="0"/>
              </a:ext>
            </a:extLst>
          </a:blip>
          <a:srcRect/>
          <a:stretch>
            <a:fillRect/>
          </a:stretch>
        </p:blipFill>
        <p:spPr bwMode="auto">
          <a:xfrm>
            <a:off x="188913" y="5805488"/>
            <a:ext cx="587375" cy="863600"/>
          </a:xfrm>
          <a:prstGeom prst="rect">
            <a:avLst/>
          </a:prstGeom>
          <a:noFill/>
          <a:extLst>
            <a:ext uri="{909E8E84-426E-40DD-AFC4-6F175D3DCCD1}">
              <a14:hiddenFill xmlns:a14="http://schemas.microsoft.com/office/drawing/2010/main" xmlns="">
                <a:solidFill>
                  <a:srgbClr val="FFFFFF"/>
                </a:solidFill>
              </a14:hiddenFill>
            </a:ext>
          </a:extLst>
        </p:spPr>
      </p:pic>
      <p:sp>
        <p:nvSpPr>
          <p:cNvPr id="47147" name="Rectangle 43"/>
          <p:cNvSpPr>
            <a:spLocks noGrp="1" noChangeArrowheads="1"/>
          </p:cNvSpPr>
          <p:nvPr>
            <p:ph type="dt" sz="quarter" idx="2"/>
          </p:nvPr>
        </p:nvSpPr>
        <p:spPr/>
        <p:txBody>
          <a:bodyPr/>
          <a:lstStyle>
            <a:lvl1pPr>
              <a:defRPr/>
            </a:lvl1pPr>
          </a:lstStyle>
          <a:p>
            <a:r>
              <a:rPr lang="en-US" smtClean="0"/>
              <a:t>11.6.2014</a:t>
            </a:r>
            <a:endParaRPr lang="fi-FI"/>
          </a:p>
        </p:txBody>
      </p:sp>
      <p:sp>
        <p:nvSpPr>
          <p:cNvPr id="47148" name="Rectangle 44"/>
          <p:cNvSpPr>
            <a:spLocks noGrp="1" noChangeArrowheads="1"/>
          </p:cNvSpPr>
          <p:nvPr>
            <p:ph type="sldNum" sz="quarter" idx="4"/>
          </p:nvPr>
        </p:nvSpPr>
        <p:spPr/>
        <p:txBody>
          <a:bodyPr/>
          <a:lstStyle>
            <a:lvl1pPr>
              <a:defRPr/>
            </a:lvl1pPr>
          </a:lstStyle>
          <a:p>
            <a:fld id="{6DD9E21D-6135-40B1-A797-A1A19777F928}" type="slidenum">
              <a:rPr lang="fi-FI"/>
              <a:pPr/>
              <a:t>‹#›</a:t>
            </a:fld>
            <a:endParaRPr lang="fi-FI"/>
          </a:p>
        </p:txBody>
      </p:sp>
      <p:sp>
        <p:nvSpPr>
          <p:cNvPr id="47149" name="Rectangle 45"/>
          <p:cNvSpPr>
            <a:spLocks noGrp="1" noChangeArrowheads="1"/>
          </p:cNvSpPr>
          <p:nvPr>
            <p:ph type="ftr" sz="quarter" idx="3"/>
          </p:nvPr>
        </p:nvSpPr>
        <p:spPr/>
        <p:txBody>
          <a:bodyPr/>
          <a:lstStyle>
            <a:lvl1pPr>
              <a:defRPr/>
            </a:lvl1pPr>
          </a:lstStyle>
          <a:p>
            <a:r>
              <a:rPr lang="fi-FI" smtClean="0"/>
              <a:t>Argumenta-seminaari / T. Kauppila</a:t>
            </a:r>
            <a:endParaRPr lang="fi-FI"/>
          </a:p>
        </p:txBody>
      </p:sp>
    </p:spTree>
    <p:extLst>
      <p:ext uri="{BB962C8B-B14F-4D97-AF65-F5344CB8AC3E}">
        <p14:creationId xmlns:p14="http://schemas.microsoft.com/office/powerpoint/2010/main" xmlns="" val="593530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idx="1"/>
          </p:nvPr>
        </p:nvSpPr>
        <p:spPr>
          <a:xfrm>
            <a:off x="1065213" y="1916113"/>
            <a:ext cx="8496300"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4" name="Date Placeholder 3"/>
          <p:cNvSpPr>
            <a:spLocks noGrp="1"/>
          </p:cNvSpPr>
          <p:nvPr>
            <p:ph type="dt" sz="quarter" idx="10"/>
          </p:nvPr>
        </p:nvSpPr>
        <p:spPr/>
        <p:txBody>
          <a:bodyPr/>
          <a:lstStyle>
            <a:lvl1pPr>
              <a:defRPr/>
            </a:lvl1pPr>
          </a:lstStyle>
          <a:p>
            <a:r>
              <a:rPr lang="en-US" smtClean="0"/>
              <a:t>11.6.2014</a:t>
            </a:r>
            <a:endParaRPr lang="fi-FI"/>
          </a:p>
        </p:txBody>
      </p:sp>
      <p:sp>
        <p:nvSpPr>
          <p:cNvPr id="5" name="Slide Number Placeholder 4"/>
          <p:cNvSpPr>
            <a:spLocks noGrp="1"/>
          </p:cNvSpPr>
          <p:nvPr>
            <p:ph type="sldNum" sz="quarter" idx="11"/>
          </p:nvPr>
        </p:nvSpPr>
        <p:spPr/>
        <p:txBody>
          <a:bodyPr/>
          <a:lstStyle>
            <a:lvl1pPr>
              <a:defRPr/>
            </a:lvl1pPr>
          </a:lstStyle>
          <a:p>
            <a:fld id="{E9B14F82-EAF2-4275-B809-9DA53700D33D}" type="slidenum">
              <a:rPr lang="fi-FI"/>
              <a:pPr/>
              <a:t>‹#›</a:t>
            </a:fld>
            <a:endParaRPr lang="fi-FI"/>
          </a:p>
        </p:txBody>
      </p:sp>
      <p:sp>
        <p:nvSpPr>
          <p:cNvPr id="6" name="Footer Placeholder 5"/>
          <p:cNvSpPr>
            <a:spLocks noGrp="1"/>
          </p:cNvSpPr>
          <p:nvPr>
            <p:ph type="ftr" sz="quarter" idx="12"/>
          </p:nvPr>
        </p:nvSpPr>
        <p:spPr/>
        <p:txBody>
          <a:bodyPr/>
          <a:lstStyle>
            <a:lvl1pPr>
              <a:defRPr/>
            </a:lvl1pPr>
          </a:lstStyle>
          <a:p>
            <a:r>
              <a:rPr lang="fi-FI" smtClean="0"/>
              <a:t>Argumenta-seminaari / T. Kauppila</a:t>
            </a:r>
            <a:endParaRPr lang="fi-FI"/>
          </a:p>
        </p:txBody>
      </p:sp>
      <p:sp>
        <p:nvSpPr>
          <p:cNvPr id="7" name="Text Placeholder 2"/>
          <p:cNvSpPr>
            <a:spLocks noGrp="1"/>
          </p:cNvSpPr>
          <p:nvPr>
            <p:ph type="body" idx="14"/>
          </p:nvPr>
        </p:nvSpPr>
        <p:spPr>
          <a:xfrm>
            <a:off x="1065211" y="1484314"/>
            <a:ext cx="8496301" cy="431800"/>
          </a:xfrm>
        </p:spPr>
        <p:txBody>
          <a:bodyPr anchor="b"/>
          <a:lstStyle>
            <a:lvl1pPr marL="0" indent="0">
              <a:buNone/>
              <a:defRPr sz="20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xmlns="" val="793629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sz="half" idx="1"/>
          </p:nvPr>
        </p:nvSpPr>
        <p:spPr>
          <a:xfrm>
            <a:off x="1065213" y="1484313"/>
            <a:ext cx="4171950" cy="4608512"/>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4" name="Content Placeholder 3"/>
          <p:cNvSpPr>
            <a:spLocks noGrp="1"/>
          </p:cNvSpPr>
          <p:nvPr>
            <p:ph sz="half" idx="2"/>
          </p:nvPr>
        </p:nvSpPr>
        <p:spPr>
          <a:xfrm>
            <a:off x="5389563" y="1484313"/>
            <a:ext cx="4171950" cy="4608512"/>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Date Placeholder 4"/>
          <p:cNvSpPr>
            <a:spLocks noGrp="1"/>
          </p:cNvSpPr>
          <p:nvPr>
            <p:ph type="dt" sz="quarter" idx="10"/>
          </p:nvPr>
        </p:nvSpPr>
        <p:spPr/>
        <p:txBody>
          <a:bodyPr/>
          <a:lstStyle>
            <a:lvl1pPr>
              <a:defRPr/>
            </a:lvl1pPr>
          </a:lstStyle>
          <a:p>
            <a:r>
              <a:rPr lang="en-US" smtClean="0"/>
              <a:t>11.6.2014</a:t>
            </a:r>
            <a:endParaRPr lang="fi-FI"/>
          </a:p>
        </p:txBody>
      </p:sp>
      <p:sp>
        <p:nvSpPr>
          <p:cNvPr id="6" name="Slide Number Placeholder 5"/>
          <p:cNvSpPr>
            <a:spLocks noGrp="1"/>
          </p:cNvSpPr>
          <p:nvPr>
            <p:ph type="sldNum" sz="quarter" idx="11"/>
          </p:nvPr>
        </p:nvSpPr>
        <p:spPr/>
        <p:txBody>
          <a:bodyPr/>
          <a:lstStyle>
            <a:lvl1pPr>
              <a:defRPr/>
            </a:lvl1pPr>
          </a:lstStyle>
          <a:p>
            <a:fld id="{B553A2A7-E01B-4764-AA73-E5218A2F1CA7}" type="slidenum">
              <a:rPr lang="fi-FI"/>
              <a:pPr/>
              <a:t>‹#›</a:t>
            </a:fld>
            <a:endParaRPr lang="fi-FI"/>
          </a:p>
        </p:txBody>
      </p:sp>
      <p:sp>
        <p:nvSpPr>
          <p:cNvPr id="7" name="Footer Placeholder 6"/>
          <p:cNvSpPr>
            <a:spLocks noGrp="1"/>
          </p:cNvSpPr>
          <p:nvPr>
            <p:ph type="ftr" sz="quarter" idx="12"/>
          </p:nvPr>
        </p:nvSpPr>
        <p:spPr/>
        <p:txBody>
          <a:bodyPr/>
          <a:lstStyle>
            <a:lvl1pPr>
              <a:defRPr/>
            </a:lvl1pPr>
          </a:lstStyle>
          <a:p>
            <a:r>
              <a:rPr lang="fi-FI" smtClean="0"/>
              <a:t>Argumenta-seminaari / T. Kauppila</a:t>
            </a:r>
            <a:endParaRPr lang="fi-FI"/>
          </a:p>
        </p:txBody>
      </p:sp>
    </p:spTree>
    <p:extLst>
      <p:ext uri="{BB962C8B-B14F-4D97-AF65-F5344CB8AC3E}">
        <p14:creationId xmlns:p14="http://schemas.microsoft.com/office/powerpoint/2010/main" xmlns="" val="4082998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65212" y="188914"/>
            <a:ext cx="8496301" cy="1223962"/>
          </a:xfrm>
        </p:spPr>
        <p:txBody>
          <a:bodyPr/>
          <a:lstStyle>
            <a:lvl1pPr>
              <a:defRPr/>
            </a:lvl1pPr>
          </a:lstStyle>
          <a:p>
            <a:r>
              <a:rPr lang="en-US" smtClean="0"/>
              <a:t>Click to edit Master title style</a:t>
            </a:r>
            <a:endParaRPr lang="fi-FI" dirty="0"/>
          </a:p>
        </p:txBody>
      </p:sp>
      <p:sp>
        <p:nvSpPr>
          <p:cNvPr id="3" name="Text Placeholder 2"/>
          <p:cNvSpPr>
            <a:spLocks noGrp="1"/>
          </p:cNvSpPr>
          <p:nvPr>
            <p:ph type="body" idx="1"/>
          </p:nvPr>
        </p:nvSpPr>
        <p:spPr>
          <a:xfrm>
            <a:off x="1065212" y="1484314"/>
            <a:ext cx="4175125" cy="431800"/>
          </a:xfrm>
        </p:spPr>
        <p:txBody>
          <a:bodyPr anchor="b"/>
          <a:lstStyle>
            <a:lvl1pPr marL="0" indent="0">
              <a:buNone/>
              <a:defRPr sz="20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5212" y="1916113"/>
            <a:ext cx="4175126" cy="41767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5" name="Text Placeholder 4"/>
          <p:cNvSpPr>
            <a:spLocks noGrp="1"/>
          </p:cNvSpPr>
          <p:nvPr>
            <p:ph type="body" sz="quarter" idx="3"/>
          </p:nvPr>
        </p:nvSpPr>
        <p:spPr>
          <a:xfrm>
            <a:off x="5384799" y="1484314"/>
            <a:ext cx="4176713" cy="431800"/>
          </a:xfrm>
        </p:spPr>
        <p:txBody>
          <a:bodyPr anchor="b"/>
          <a:lstStyle>
            <a:lvl1pPr marL="0" indent="0">
              <a:buNone/>
              <a:defRPr sz="20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84799" y="1916113"/>
            <a:ext cx="4176713" cy="41767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7" name="Date Placeholder 6"/>
          <p:cNvSpPr>
            <a:spLocks noGrp="1"/>
          </p:cNvSpPr>
          <p:nvPr>
            <p:ph type="dt" sz="quarter" idx="10"/>
          </p:nvPr>
        </p:nvSpPr>
        <p:spPr/>
        <p:txBody>
          <a:bodyPr/>
          <a:lstStyle>
            <a:lvl1pPr>
              <a:defRPr/>
            </a:lvl1pPr>
          </a:lstStyle>
          <a:p>
            <a:r>
              <a:rPr lang="en-US" smtClean="0"/>
              <a:t>11.6.2014</a:t>
            </a:r>
            <a:endParaRPr lang="fi-FI"/>
          </a:p>
        </p:txBody>
      </p:sp>
      <p:sp>
        <p:nvSpPr>
          <p:cNvPr id="8" name="Slide Number Placeholder 7"/>
          <p:cNvSpPr>
            <a:spLocks noGrp="1"/>
          </p:cNvSpPr>
          <p:nvPr>
            <p:ph type="sldNum" sz="quarter" idx="11"/>
          </p:nvPr>
        </p:nvSpPr>
        <p:spPr/>
        <p:txBody>
          <a:bodyPr/>
          <a:lstStyle>
            <a:lvl1pPr>
              <a:defRPr/>
            </a:lvl1pPr>
          </a:lstStyle>
          <a:p>
            <a:fld id="{66D64FE1-8A70-4E8F-9119-5390115ED50E}" type="slidenum">
              <a:rPr lang="fi-FI"/>
              <a:pPr/>
              <a:t>‹#›</a:t>
            </a:fld>
            <a:endParaRPr lang="fi-FI"/>
          </a:p>
        </p:txBody>
      </p:sp>
      <p:sp>
        <p:nvSpPr>
          <p:cNvPr id="9" name="Footer Placeholder 8"/>
          <p:cNvSpPr>
            <a:spLocks noGrp="1"/>
          </p:cNvSpPr>
          <p:nvPr>
            <p:ph type="ftr" sz="quarter" idx="12"/>
          </p:nvPr>
        </p:nvSpPr>
        <p:spPr/>
        <p:txBody>
          <a:bodyPr/>
          <a:lstStyle>
            <a:lvl1pPr>
              <a:defRPr/>
            </a:lvl1pPr>
          </a:lstStyle>
          <a:p>
            <a:r>
              <a:rPr lang="fi-FI" smtClean="0"/>
              <a:t>Argumenta-seminaari / T. Kauppila</a:t>
            </a:r>
            <a:endParaRPr lang="fi-FI"/>
          </a:p>
        </p:txBody>
      </p:sp>
    </p:spTree>
    <p:extLst>
      <p:ext uri="{BB962C8B-B14F-4D97-AF65-F5344CB8AC3E}">
        <p14:creationId xmlns:p14="http://schemas.microsoft.com/office/powerpoint/2010/main" xmlns="" val="4170946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82" name="Picture 58" descr="GTK_bar_again"/>
          <p:cNvPicPr>
            <a:picLocks noChangeAspect="1" noChangeArrowheads="1"/>
          </p:cNvPicPr>
          <p:nvPr/>
        </p:nvPicPr>
        <p:blipFill>
          <a:blip r:embed="rId17" cstate="print">
            <a:extLst>
              <a:ext uri="{28A0092B-C50C-407E-A947-70E740481C1C}">
                <a14:useLocalDpi xmlns:a14="http://schemas.microsoft.com/office/drawing/2010/main" xmlns="" val="0"/>
              </a:ext>
            </a:extLst>
          </a:blip>
          <a:srcRect/>
          <a:stretch>
            <a:fillRect/>
          </a:stretch>
        </p:blipFill>
        <p:spPr bwMode="auto">
          <a:xfrm>
            <a:off x="869950" y="6292850"/>
            <a:ext cx="8888413" cy="360363"/>
          </a:xfrm>
          <a:prstGeom prst="rect">
            <a:avLst/>
          </a:prstGeom>
          <a:noFill/>
          <a:extLst>
            <a:ext uri="{909E8E84-426E-40DD-AFC4-6F175D3DCCD1}">
              <a14:hiddenFill xmlns:a14="http://schemas.microsoft.com/office/drawing/2010/main" xmlns="">
                <a:solidFill>
                  <a:srgbClr val="FFFFFF"/>
                </a:solidFill>
              </a14:hiddenFill>
            </a:ext>
          </a:extLst>
        </p:spPr>
      </p:pic>
      <p:sp>
        <p:nvSpPr>
          <p:cNvPr id="1026" name="Rectangle 2"/>
          <p:cNvSpPr>
            <a:spLocks noGrp="1" noChangeArrowheads="1"/>
          </p:cNvSpPr>
          <p:nvPr>
            <p:ph type="title"/>
          </p:nvPr>
        </p:nvSpPr>
        <p:spPr bwMode="auto">
          <a:xfrm>
            <a:off x="1065213" y="188913"/>
            <a:ext cx="8496300" cy="12239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fi-FI" dirty="0" smtClean="0"/>
          </a:p>
        </p:txBody>
      </p:sp>
      <p:sp>
        <p:nvSpPr>
          <p:cNvPr id="1027" name="Rectangle 3"/>
          <p:cNvSpPr>
            <a:spLocks noGrp="1" noChangeArrowheads="1"/>
          </p:cNvSpPr>
          <p:nvPr>
            <p:ph type="body" idx="1"/>
          </p:nvPr>
        </p:nvSpPr>
        <p:spPr bwMode="auto">
          <a:xfrm>
            <a:off x="1065213" y="1484313"/>
            <a:ext cx="8496300" cy="4608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smtClean="0"/>
          </a:p>
        </p:txBody>
      </p:sp>
      <p:pic>
        <p:nvPicPr>
          <p:cNvPr id="1081" name="Picture 57" descr="GTK_logo"/>
          <p:cNvPicPr>
            <a:picLocks noChangeAspect="1" noChangeArrowheads="1"/>
          </p:cNvPicPr>
          <p:nvPr/>
        </p:nvPicPr>
        <p:blipFill>
          <a:blip r:embed="rId18" cstate="print">
            <a:extLst>
              <a:ext uri="{28A0092B-C50C-407E-A947-70E740481C1C}">
                <a14:useLocalDpi xmlns:a14="http://schemas.microsoft.com/office/drawing/2010/main" xmlns="" val="0"/>
              </a:ext>
            </a:extLst>
          </a:blip>
          <a:srcRect/>
          <a:stretch>
            <a:fillRect/>
          </a:stretch>
        </p:blipFill>
        <p:spPr bwMode="auto">
          <a:xfrm>
            <a:off x="188913" y="5805488"/>
            <a:ext cx="587375" cy="863600"/>
          </a:xfrm>
          <a:prstGeom prst="rect">
            <a:avLst/>
          </a:prstGeom>
          <a:noFill/>
          <a:extLst>
            <a:ext uri="{909E8E84-426E-40DD-AFC4-6F175D3DCCD1}">
              <a14:hiddenFill xmlns:a14="http://schemas.microsoft.com/office/drawing/2010/main" xmlns="">
                <a:solidFill>
                  <a:srgbClr val="FFFFFF"/>
                </a:solidFill>
              </a14:hiddenFill>
            </a:ext>
          </a:extLst>
        </p:spPr>
      </p:pic>
      <p:sp>
        <p:nvSpPr>
          <p:cNvPr id="1086" name="Rectangle 62"/>
          <p:cNvSpPr>
            <a:spLocks noGrp="1" noChangeArrowheads="1"/>
          </p:cNvSpPr>
          <p:nvPr>
            <p:ph type="dt" sz="quarter" idx="2"/>
          </p:nvPr>
        </p:nvSpPr>
        <p:spPr bwMode="auto">
          <a:xfrm>
            <a:off x="8193088" y="6518275"/>
            <a:ext cx="1152525" cy="1444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54000" tIns="45720" rIns="91440" bIns="45720" numCol="1" anchor="ctr" anchorCtr="0" compatLnSpc="1">
            <a:prstTxWarp prst="textNoShape">
              <a:avLst/>
            </a:prstTxWarp>
          </a:bodyPr>
          <a:lstStyle>
            <a:lvl1pPr algn="r">
              <a:defRPr sz="800">
                <a:solidFill>
                  <a:srgbClr val="3D3938"/>
                </a:solidFill>
              </a:defRPr>
            </a:lvl1pPr>
          </a:lstStyle>
          <a:p>
            <a:r>
              <a:rPr lang="en-US" smtClean="0"/>
              <a:t>11.6.2014</a:t>
            </a:r>
            <a:endParaRPr lang="fi-FI"/>
          </a:p>
        </p:txBody>
      </p:sp>
      <p:sp>
        <p:nvSpPr>
          <p:cNvPr id="1087" name="Rectangle 63"/>
          <p:cNvSpPr>
            <a:spLocks noGrp="1" noChangeArrowheads="1"/>
          </p:cNvSpPr>
          <p:nvPr>
            <p:ph type="sldNum" sz="quarter" idx="4"/>
          </p:nvPr>
        </p:nvSpPr>
        <p:spPr bwMode="auto">
          <a:xfrm>
            <a:off x="9345613" y="6518275"/>
            <a:ext cx="442912" cy="1444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91440" bIns="45720" numCol="1" anchor="ctr" anchorCtr="0" compatLnSpc="1">
            <a:prstTxWarp prst="textNoShape">
              <a:avLst/>
            </a:prstTxWarp>
          </a:bodyPr>
          <a:lstStyle>
            <a:lvl1pPr algn="r">
              <a:defRPr sz="800">
                <a:solidFill>
                  <a:srgbClr val="3D3938"/>
                </a:solidFill>
              </a:defRPr>
            </a:lvl1pPr>
          </a:lstStyle>
          <a:p>
            <a:fld id="{41C5A349-581D-480A-BF37-D3719EB25B57}" type="slidenum">
              <a:rPr lang="fi-FI"/>
              <a:pPr/>
              <a:t>‹#›</a:t>
            </a:fld>
            <a:endParaRPr lang="fi-FI"/>
          </a:p>
        </p:txBody>
      </p:sp>
      <p:sp>
        <p:nvSpPr>
          <p:cNvPr id="1089" name="Rectangle 65"/>
          <p:cNvSpPr>
            <a:spLocks noGrp="1" noChangeArrowheads="1"/>
          </p:cNvSpPr>
          <p:nvPr>
            <p:ph type="ftr" sz="quarter" idx="3"/>
          </p:nvPr>
        </p:nvSpPr>
        <p:spPr bwMode="auto">
          <a:xfrm>
            <a:off x="828675" y="6518275"/>
            <a:ext cx="6140450" cy="1444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800">
                <a:solidFill>
                  <a:srgbClr val="3D3938"/>
                </a:solidFill>
              </a:defRPr>
            </a:lvl1pPr>
          </a:lstStyle>
          <a:p>
            <a:r>
              <a:rPr lang="fi-FI" smtClean="0"/>
              <a:t>Argumenta-seminaari / T. Kauppila</a:t>
            </a:r>
            <a:endParaRPr lang="fi-F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1" r:id="rId4"/>
    <p:sldLayoutId id="2147483666" r:id="rId5"/>
    <p:sldLayoutId id="2147483667" r:id="rId6"/>
    <p:sldLayoutId id="2147483665" r:id="rId7"/>
    <p:sldLayoutId id="2147483652" r:id="rId8"/>
    <p:sldLayoutId id="2147483653" r:id="rId9"/>
    <p:sldLayoutId id="2147483663" r:id="rId10"/>
    <p:sldLayoutId id="2147483664" r:id="rId11"/>
    <p:sldLayoutId id="2147483662" r:id="rId12"/>
    <p:sldLayoutId id="2147483654" r:id="rId13"/>
    <p:sldLayoutId id="2147483655" r:id="rId14"/>
    <p:sldLayoutId id="2147483660" r:id="rId15"/>
  </p:sldLayoutIdLst>
  <p:hf hdr="0"/>
  <p:txStyles>
    <p:titleStyle>
      <a:lvl1pPr algn="l" rtl="0" eaLnBrk="1" fontAlgn="base" hangingPunct="1">
        <a:spcBef>
          <a:spcPct val="0"/>
        </a:spcBef>
        <a:spcAft>
          <a:spcPct val="0"/>
        </a:spcAft>
        <a:defRPr sz="2800" b="1">
          <a:solidFill>
            <a:schemeClr val="tx2"/>
          </a:solidFill>
          <a:latin typeface="+mj-lt"/>
          <a:ea typeface="+mj-ea"/>
          <a:cs typeface="+mj-cs"/>
        </a:defRPr>
      </a:lvl1pPr>
      <a:lvl2pPr algn="l" rtl="0" eaLnBrk="1" fontAlgn="base" hangingPunct="1">
        <a:spcBef>
          <a:spcPct val="0"/>
        </a:spcBef>
        <a:spcAft>
          <a:spcPct val="0"/>
        </a:spcAft>
        <a:defRPr sz="2800" b="1">
          <a:solidFill>
            <a:schemeClr val="tx2"/>
          </a:solidFill>
          <a:latin typeface="Arial" charset="0"/>
        </a:defRPr>
      </a:lvl2pPr>
      <a:lvl3pPr algn="l" rtl="0" eaLnBrk="1" fontAlgn="base" hangingPunct="1">
        <a:spcBef>
          <a:spcPct val="0"/>
        </a:spcBef>
        <a:spcAft>
          <a:spcPct val="0"/>
        </a:spcAft>
        <a:defRPr sz="2800" b="1">
          <a:solidFill>
            <a:schemeClr val="tx2"/>
          </a:solidFill>
          <a:latin typeface="Arial" charset="0"/>
        </a:defRPr>
      </a:lvl3pPr>
      <a:lvl4pPr algn="l" rtl="0" eaLnBrk="1" fontAlgn="base" hangingPunct="1">
        <a:spcBef>
          <a:spcPct val="0"/>
        </a:spcBef>
        <a:spcAft>
          <a:spcPct val="0"/>
        </a:spcAft>
        <a:defRPr sz="2800" b="1">
          <a:solidFill>
            <a:schemeClr val="tx2"/>
          </a:solidFill>
          <a:latin typeface="Arial" charset="0"/>
        </a:defRPr>
      </a:lvl4pPr>
      <a:lvl5pPr algn="l" rtl="0" eaLnBrk="1" fontAlgn="base" hangingPunct="1">
        <a:spcBef>
          <a:spcPct val="0"/>
        </a:spcBef>
        <a:spcAft>
          <a:spcPct val="0"/>
        </a:spcAft>
        <a:defRPr sz="2800" b="1">
          <a:solidFill>
            <a:schemeClr val="tx2"/>
          </a:solidFill>
          <a:latin typeface="Arial" charset="0"/>
        </a:defRPr>
      </a:lvl5pPr>
      <a:lvl6pPr marL="457200" algn="l" rtl="0" eaLnBrk="1" fontAlgn="base" hangingPunct="1">
        <a:spcBef>
          <a:spcPct val="0"/>
        </a:spcBef>
        <a:spcAft>
          <a:spcPct val="0"/>
        </a:spcAft>
        <a:defRPr sz="2800" b="1">
          <a:solidFill>
            <a:schemeClr val="tx2"/>
          </a:solidFill>
          <a:latin typeface="Arial" charset="0"/>
        </a:defRPr>
      </a:lvl6pPr>
      <a:lvl7pPr marL="914400" algn="l" rtl="0" eaLnBrk="1" fontAlgn="base" hangingPunct="1">
        <a:spcBef>
          <a:spcPct val="0"/>
        </a:spcBef>
        <a:spcAft>
          <a:spcPct val="0"/>
        </a:spcAft>
        <a:defRPr sz="2800" b="1">
          <a:solidFill>
            <a:schemeClr val="tx2"/>
          </a:solidFill>
          <a:latin typeface="Arial" charset="0"/>
        </a:defRPr>
      </a:lvl7pPr>
      <a:lvl8pPr marL="1371600" algn="l" rtl="0" eaLnBrk="1" fontAlgn="base" hangingPunct="1">
        <a:spcBef>
          <a:spcPct val="0"/>
        </a:spcBef>
        <a:spcAft>
          <a:spcPct val="0"/>
        </a:spcAft>
        <a:defRPr sz="2800" b="1">
          <a:solidFill>
            <a:schemeClr val="tx2"/>
          </a:solidFill>
          <a:latin typeface="Arial" charset="0"/>
        </a:defRPr>
      </a:lvl8pPr>
      <a:lvl9pPr marL="1828800" algn="l" rtl="0" eaLnBrk="1" fontAlgn="base" hangingPunct="1">
        <a:spcBef>
          <a:spcPct val="0"/>
        </a:spcBef>
        <a:spcAft>
          <a:spcPct val="0"/>
        </a:spcAft>
        <a:defRPr sz="2800" b="1">
          <a:solidFill>
            <a:schemeClr val="tx2"/>
          </a:solidFill>
          <a:latin typeface="Arial" charset="0"/>
        </a:defRPr>
      </a:lvl9pPr>
    </p:titleStyle>
    <p:bodyStyle>
      <a:lvl1pPr marL="180975" indent="-180975" algn="l" rtl="0" eaLnBrk="1" fontAlgn="base" hangingPunct="1">
        <a:spcBef>
          <a:spcPct val="0"/>
        </a:spcBef>
        <a:spcAft>
          <a:spcPts val="500"/>
        </a:spcAft>
        <a:buSzPct val="80000"/>
        <a:buChar char="•"/>
        <a:defRPr sz="2400">
          <a:solidFill>
            <a:schemeClr val="tx1"/>
          </a:solidFill>
          <a:latin typeface="+mn-lt"/>
          <a:ea typeface="+mn-ea"/>
          <a:cs typeface="+mn-cs"/>
        </a:defRPr>
      </a:lvl1pPr>
      <a:lvl2pPr marL="625475" indent="-265113" algn="l" rtl="0" eaLnBrk="1" fontAlgn="base" hangingPunct="1">
        <a:spcBef>
          <a:spcPct val="0"/>
        </a:spcBef>
        <a:spcAft>
          <a:spcPts val="500"/>
        </a:spcAft>
        <a:buChar char="–"/>
        <a:defRPr sz="2200">
          <a:solidFill>
            <a:schemeClr val="tx1"/>
          </a:solidFill>
          <a:latin typeface="+mn-lt"/>
        </a:defRPr>
      </a:lvl2pPr>
      <a:lvl3pPr marL="984250" indent="-179388" algn="l" rtl="0" eaLnBrk="1" fontAlgn="base" hangingPunct="1">
        <a:spcBef>
          <a:spcPct val="0"/>
        </a:spcBef>
        <a:spcAft>
          <a:spcPts val="500"/>
        </a:spcAft>
        <a:buSzPct val="80000"/>
        <a:buChar char="•"/>
        <a:defRPr sz="2000">
          <a:solidFill>
            <a:schemeClr val="tx1"/>
          </a:solidFill>
          <a:latin typeface="+mn-lt"/>
        </a:defRPr>
      </a:lvl3pPr>
      <a:lvl4pPr marL="1431925" indent="-268288" algn="l" rtl="0" eaLnBrk="1" fontAlgn="base" hangingPunct="1">
        <a:spcBef>
          <a:spcPct val="0"/>
        </a:spcBef>
        <a:spcAft>
          <a:spcPts val="500"/>
        </a:spcAft>
        <a:buChar char="–"/>
        <a:defRPr>
          <a:solidFill>
            <a:schemeClr val="tx1"/>
          </a:solidFill>
          <a:latin typeface="+mn-lt"/>
        </a:defRPr>
      </a:lvl4pPr>
      <a:lvl5pPr marL="1792288" indent="-180975" algn="l" rtl="0" eaLnBrk="1" fontAlgn="base" hangingPunct="1">
        <a:spcBef>
          <a:spcPct val="0"/>
        </a:spcBef>
        <a:spcAft>
          <a:spcPts val="500"/>
        </a:spcAft>
        <a:buChar char="»"/>
        <a:defRPr>
          <a:solidFill>
            <a:schemeClr val="tx1"/>
          </a:solidFill>
          <a:latin typeface="+mn-lt"/>
        </a:defRPr>
      </a:lvl5pPr>
      <a:lvl6pPr marL="2249488" indent="-180975" algn="l" rtl="0" eaLnBrk="1" fontAlgn="base" hangingPunct="1">
        <a:spcBef>
          <a:spcPct val="0"/>
        </a:spcBef>
        <a:spcAft>
          <a:spcPct val="15000"/>
        </a:spcAft>
        <a:buChar char="»"/>
        <a:defRPr>
          <a:solidFill>
            <a:schemeClr val="tx1"/>
          </a:solidFill>
          <a:latin typeface="+mn-lt"/>
        </a:defRPr>
      </a:lvl6pPr>
      <a:lvl7pPr marL="2706688" indent="-180975" algn="l" rtl="0" eaLnBrk="1" fontAlgn="base" hangingPunct="1">
        <a:spcBef>
          <a:spcPct val="0"/>
        </a:spcBef>
        <a:spcAft>
          <a:spcPct val="15000"/>
        </a:spcAft>
        <a:buChar char="»"/>
        <a:defRPr>
          <a:solidFill>
            <a:schemeClr val="tx1"/>
          </a:solidFill>
          <a:latin typeface="+mn-lt"/>
        </a:defRPr>
      </a:lvl7pPr>
      <a:lvl8pPr marL="3163888" indent="-180975" algn="l" rtl="0" eaLnBrk="1" fontAlgn="base" hangingPunct="1">
        <a:spcBef>
          <a:spcPct val="0"/>
        </a:spcBef>
        <a:spcAft>
          <a:spcPct val="15000"/>
        </a:spcAft>
        <a:buChar char="»"/>
        <a:defRPr>
          <a:solidFill>
            <a:schemeClr val="tx1"/>
          </a:solidFill>
          <a:latin typeface="+mn-lt"/>
        </a:defRPr>
      </a:lvl8pPr>
      <a:lvl9pPr marL="3621088" indent="-180975" algn="l" rtl="0" eaLnBrk="1" fontAlgn="base" hangingPunct="1">
        <a:spcBef>
          <a:spcPct val="0"/>
        </a:spcBef>
        <a:spcAft>
          <a:spcPct val="15000"/>
        </a:spcAft>
        <a:buChar char="»"/>
        <a:defRPr>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6288" y="3808412"/>
            <a:ext cx="8353425" cy="1008063"/>
          </a:xfrm>
        </p:spPr>
        <p:txBody>
          <a:bodyPr/>
          <a:lstStyle/>
          <a:p>
            <a:r>
              <a:rPr lang="en-US" dirty="0" err="1" smtClean="0"/>
              <a:t>Miten</a:t>
            </a:r>
            <a:r>
              <a:rPr lang="en-US" dirty="0" smtClean="0"/>
              <a:t> </a:t>
            </a:r>
            <a:r>
              <a:rPr lang="en-US" dirty="0" err="1" smtClean="0"/>
              <a:t>uusiutumattomien</a:t>
            </a:r>
            <a:r>
              <a:rPr lang="en-US" dirty="0" smtClean="0"/>
              <a:t> </a:t>
            </a:r>
            <a:r>
              <a:rPr lang="en-US" dirty="0" err="1" smtClean="0"/>
              <a:t>mineraaliesiintymien</a:t>
            </a:r>
            <a:r>
              <a:rPr lang="en-US" dirty="0" smtClean="0"/>
              <a:t> </a:t>
            </a:r>
            <a:r>
              <a:rPr lang="en-US" dirty="0" err="1" smtClean="0"/>
              <a:t>hyödyntämisestä</a:t>
            </a:r>
            <a:r>
              <a:rPr lang="en-US" dirty="0" smtClean="0"/>
              <a:t> </a:t>
            </a:r>
            <a:r>
              <a:rPr lang="en-US" dirty="0" err="1" smtClean="0"/>
              <a:t>voisi</a:t>
            </a:r>
            <a:r>
              <a:rPr lang="en-US" dirty="0" smtClean="0"/>
              <a:t> </a:t>
            </a:r>
            <a:r>
              <a:rPr lang="en-US" dirty="0" err="1" smtClean="0"/>
              <a:t>tehdä</a:t>
            </a:r>
            <a:r>
              <a:rPr lang="en-US" dirty="0" smtClean="0"/>
              <a:t> </a:t>
            </a:r>
            <a:r>
              <a:rPr lang="en-US" dirty="0" err="1" smtClean="0"/>
              <a:t>kestävämpää</a:t>
            </a:r>
            <a:r>
              <a:rPr lang="en-US" dirty="0" smtClean="0"/>
              <a:t>?</a:t>
            </a:r>
            <a:endParaRPr lang="en-US" b="0" dirty="0"/>
          </a:p>
        </p:txBody>
      </p:sp>
      <p:sp>
        <p:nvSpPr>
          <p:cNvPr id="3" name="Subtitle 2"/>
          <p:cNvSpPr>
            <a:spLocks noGrp="1"/>
          </p:cNvSpPr>
          <p:nvPr>
            <p:ph type="subTitle" idx="1"/>
          </p:nvPr>
        </p:nvSpPr>
        <p:spPr>
          <a:xfrm>
            <a:off x="776288" y="4816475"/>
            <a:ext cx="8353425" cy="1584325"/>
          </a:xfrm>
        </p:spPr>
        <p:txBody>
          <a:bodyPr/>
          <a:lstStyle/>
          <a:p>
            <a:r>
              <a:rPr lang="en-US" i="1" dirty="0" smtClean="0"/>
              <a:t>Tommi Kauppila</a:t>
            </a:r>
          </a:p>
          <a:p>
            <a:r>
              <a:rPr lang="en-US" dirty="0" err="1" smtClean="0"/>
              <a:t>Johtava</a:t>
            </a:r>
            <a:r>
              <a:rPr lang="en-US" dirty="0" smtClean="0"/>
              <a:t> </a:t>
            </a:r>
            <a:r>
              <a:rPr lang="en-US" dirty="0" err="1" smtClean="0"/>
              <a:t>tutkija</a:t>
            </a:r>
            <a:r>
              <a:rPr lang="en-US" dirty="0" smtClean="0"/>
              <a:t> – </a:t>
            </a:r>
            <a:r>
              <a:rPr lang="en-US" dirty="0" err="1" smtClean="0"/>
              <a:t>Ekotehokas</a:t>
            </a:r>
            <a:r>
              <a:rPr lang="en-US" dirty="0" smtClean="0"/>
              <a:t> </a:t>
            </a:r>
            <a:r>
              <a:rPr lang="en-US" dirty="0" err="1" smtClean="0"/>
              <a:t>kaivostoiminta</a:t>
            </a:r>
            <a:endParaRPr lang="en-US" dirty="0"/>
          </a:p>
        </p:txBody>
      </p:sp>
      <p:sp>
        <p:nvSpPr>
          <p:cNvPr id="4" name="Date Placeholder 3"/>
          <p:cNvSpPr>
            <a:spLocks noGrp="1"/>
          </p:cNvSpPr>
          <p:nvPr>
            <p:ph type="dt" sz="quarter" idx="2"/>
          </p:nvPr>
        </p:nvSpPr>
        <p:spPr/>
        <p:txBody>
          <a:bodyPr/>
          <a:lstStyle/>
          <a:p>
            <a:r>
              <a:rPr lang="en-US" smtClean="0"/>
              <a:t>11.6.2014</a:t>
            </a:r>
            <a:endParaRPr lang="fi-FI"/>
          </a:p>
        </p:txBody>
      </p:sp>
      <p:sp>
        <p:nvSpPr>
          <p:cNvPr id="5" name="Slide Number Placeholder 4"/>
          <p:cNvSpPr>
            <a:spLocks noGrp="1"/>
          </p:cNvSpPr>
          <p:nvPr>
            <p:ph type="sldNum" sz="quarter" idx="4"/>
          </p:nvPr>
        </p:nvSpPr>
        <p:spPr/>
        <p:txBody>
          <a:bodyPr/>
          <a:lstStyle/>
          <a:p>
            <a:fld id="{6DD9E21D-6135-40B1-A797-A1A19777F928}" type="slidenum">
              <a:rPr lang="fi-FI" smtClean="0"/>
              <a:pPr/>
              <a:t>1</a:t>
            </a:fld>
            <a:endParaRPr lang="fi-FI"/>
          </a:p>
        </p:txBody>
      </p:sp>
      <p:sp>
        <p:nvSpPr>
          <p:cNvPr id="6" name="Footer Placeholder 5"/>
          <p:cNvSpPr>
            <a:spLocks noGrp="1"/>
          </p:cNvSpPr>
          <p:nvPr>
            <p:ph type="ftr" sz="quarter" idx="3"/>
          </p:nvPr>
        </p:nvSpPr>
        <p:spPr/>
        <p:txBody>
          <a:bodyPr/>
          <a:lstStyle/>
          <a:p>
            <a:r>
              <a:rPr lang="fi-FI" smtClean="0"/>
              <a:t>Argumenta-seminaari / T. Kauppila</a:t>
            </a:r>
            <a:endParaRPr lang="fi-FI"/>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fi-FI" smtClean="0"/>
              <a:t>Voiko kaivostoiminta olla kestävää?</a:t>
            </a:r>
            <a:endParaRPr lang="en-US" smtClean="0"/>
          </a:p>
        </p:txBody>
      </p:sp>
      <p:sp>
        <p:nvSpPr>
          <p:cNvPr id="17411" name="Rectangle 3"/>
          <p:cNvSpPr>
            <a:spLocks noGrp="1" noChangeArrowheads="1"/>
          </p:cNvSpPr>
          <p:nvPr>
            <p:ph type="body" idx="1"/>
          </p:nvPr>
        </p:nvSpPr>
        <p:spPr>
          <a:xfrm>
            <a:off x="1052513" y="1450976"/>
            <a:ext cx="8497491" cy="4608513"/>
          </a:xfrm>
        </p:spPr>
        <p:txBody>
          <a:bodyPr/>
          <a:lstStyle/>
          <a:p>
            <a:pPr eaLnBrk="1" hangingPunct="1"/>
            <a:r>
              <a:rPr lang="fi-FI" sz="2200" dirty="0" smtClean="0"/>
              <a:t>Heikon kestävyyden periaate; tarkastelutasona koko ala</a:t>
            </a:r>
          </a:p>
          <a:p>
            <a:pPr eaLnBrk="1" hangingPunct="1"/>
            <a:r>
              <a:rPr lang="fi-FI" sz="2200" dirty="0" smtClean="0"/>
              <a:t>Ylläpidetään nykyisen ja tulevien sukupolvien mahdollisuuksia hyödyntää hyötymineraali</a:t>
            </a:r>
            <a:r>
              <a:rPr lang="fi-FI" sz="2200" u="sng" dirty="0" smtClean="0"/>
              <a:t>esiintymiä</a:t>
            </a:r>
          </a:p>
          <a:p>
            <a:pPr eaLnBrk="1" hangingPunct="1"/>
            <a:r>
              <a:rPr lang="fi-FI" sz="2200" dirty="0" smtClean="0"/>
              <a:t>Tämä ylläpitäminen on tehtävä tietoisesti ja tarkoituksella; jos se tehdään taloudellisen hyödyn vuoksi, kyse on viherpesusta</a:t>
            </a:r>
          </a:p>
          <a:p>
            <a:pPr eaLnBrk="1" hangingPunct="1"/>
            <a:r>
              <a:rPr lang="fi-FI" sz="2200" dirty="0" smtClean="0"/>
              <a:t>Kestävyyden sosiaalinen ja taloudellinen pilari edellyttävät mineraalisten raaka-aineiden käyttöä (+ympäristöteknologiat)</a:t>
            </a:r>
          </a:p>
          <a:p>
            <a:pPr lvl="1" eaLnBrk="1" hangingPunct="1"/>
            <a:r>
              <a:rPr lang="fi-FI" sz="2000" dirty="0" smtClean="0"/>
              <a:t>Syntyvä tuotettu pääoma tulee kohdentaa kestävän kehityksen mukaisesti</a:t>
            </a:r>
          </a:p>
          <a:p>
            <a:r>
              <a:rPr lang="fi-FI" sz="2200" dirty="0" smtClean="0"/>
              <a:t>Ylläpidetään elinkelpoista kaivannaisteollisuutta (</a:t>
            </a:r>
            <a:r>
              <a:rPr lang="fi-FI" sz="2200" dirty="0" err="1" smtClean="0"/>
              <a:t>viable</a:t>
            </a:r>
            <a:r>
              <a:rPr lang="fi-FI" sz="2200" dirty="0" smtClean="0"/>
              <a:t>)</a:t>
            </a:r>
          </a:p>
          <a:p>
            <a:pPr eaLnBrk="1" hangingPunct="1"/>
            <a:r>
              <a:rPr lang="fi-FI" sz="2200" dirty="0" smtClean="0"/>
              <a:t>Minimoidaan kaivostoiminnan muut luonnonpääomaa kuluttavat tekijät kuin esiintymän ehtyminen (samoin sosiaalista pääomaa)</a:t>
            </a:r>
          </a:p>
          <a:p>
            <a:pPr lvl="1" eaLnBrk="1" hangingPunct="1"/>
            <a:r>
              <a:rPr lang="fi-FI" sz="2000" dirty="0" smtClean="0"/>
              <a:t>Negatiiviset vaikutukset ympäristöön ja yhteisöihin</a:t>
            </a:r>
          </a:p>
          <a:p>
            <a:pPr lvl="1" eaLnBrk="1" hangingPunct="1"/>
            <a:r>
              <a:rPr lang="fi-FI" sz="2000" dirty="0" smtClean="0"/>
              <a:t>Maksimoidaan vastaavat hyödyt</a:t>
            </a:r>
          </a:p>
        </p:txBody>
      </p:sp>
      <p:sp>
        <p:nvSpPr>
          <p:cNvPr id="17412" name="Footer Placeholder 3"/>
          <p:cNvSpPr>
            <a:spLocks noGrp="1"/>
          </p:cNvSpPr>
          <p:nvPr>
            <p:ph type="ftr" sz="quarter" idx="12"/>
          </p:nvPr>
        </p:nvSpPr>
        <p:spPr>
          <a:noFill/>
        </p:spPr>
        <p:txBody>
          <a:bodyPr/>
          <a:lstStyle/>
          <a:p>
            <a:r>
              <a:rPr lang="fi-FI" smtClean="0"/>
              <a:t>Argumenta-seminaari / T. Kauppila</a:t>
            </a:r>
          </a:p>
        </p:txBody>
      </p:sp>
      <p:sp>
        <p:nvSpPr>
          <p:cNvPr id="5" name="Date Placeholder 4"/>
          <p:cNvSpPr>
            <a:spLocks noGrp="1"/>
          </p:cNvSpPr>
          <p:nvPr>
            <p:ph type="dt" sz="quarter" idx="10"/>
          </p:nvPr>
        </p:nvSpPr>
        <p:spPr/>
        <p:txBody>
          <a:bodyPr/>
          <a:lstStyle/>
          <a:p>
            <a:r>
              <a:rPr lang="en-US" smtClean="0"/>
              <a:t>11.6.2014</a:t>
            </a:r>
            <a:endParaRPr lang="fi-FI"/>
          </a:p>
        </p:txBody>
      </p:sp>
      <p:sp>
        <p:nvSpPr>
          <p:cNvPr id="6" name="Slide Number Placeholder 5"/>
          <p:cNvSpPr>
            <a:spLocks noGrp="1"/>
          </p:cNvSpPr>
          <p:nvPr>
            <p:ph type="sldNum" sz="quarter" idx="11"/>
          </p:nvPr>
        </p:nvSpPr>
        <p:spPr/>
        <p:txBody>
          <a:bodyPr/>
          <a:lstStyle/>
          <a:p>
            <a:fld id="{E9B14F82-EAF2-4275-B809-9DA53700D33D}" type="slidenum">
              <a:rPr lang="fi-FI" smtClean="0"/>
              <a:pPr/>
              <a:t>10</a:t>
            </a:fld>
            <a:endParaRPr lang="fi-FI"/>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Esiintymien</a:t>
            </a:r>
            <a:r>
              <a:rPr lang="en-US" dirty="0" smtClean="0"/>
              <a:t> </a:t>
            </a:r>
            <a:r>
              <a:rPr lang="en-US" dirty="0" err="1" smtClean="0"/>
              <a:t>hyödyntäminen</a:t>
            </a:r>
            <a:r>
              <a:rPr lang="en-US" dirty="0" smtClean="0"/>
              <a:t> </a:t>
            </a:r>
            <a:r>
              <a:rPr lang="en-US" dirty="0" err="1" smtClean="0"/>
              <a:t>kestävästi</a:t>
            </a:r>
            <a:r>
              <a:rPr lang="en-US" dirty="0" smtClean="0"/>
              <a:t> (1)</a:t>
            </a:r>
            <a:endParaRPr lang="en-US" dirty="0"/>
          </a:p>
        </p:txBody>
      </p:sp>
      <p:sp>
        <p:nvSpPr>
          <p:cNvPr id="3" name="Content Placeholder 2"/>
          <p:cNvSpPr>
            <a:spLocks noGrp="1"/>
          </p:cNvSpPr>
          <p:nvPr>
            <p:ph idx="1"/>
          </p:nvPr>
        </p:nvSpPr>
        <p:spPr/>
        <p:txBody>
          <a:bodyPr/>
          <a:lstStyle/>
          <a:p>
            <a:r>
              <a:rPr lang="en-US" dirty="0" err="1" smtClean="0"/>
              <a:t>Mineraaliesiintymiä</a:t>
            </a:r>
            <a:r>
              <a:rPr lang="en-US" dirty="0" smtClean="0"/>
              <a:t> </a:t>
            </a:r>
            <a:r>
              <a:rPr lang="en-US" dirty="0" err="1" smtClean="0"/>
              <a:t>hyödynnettäessä</a:t>
            </a:r>
            <a:r>
              <a:rPr lang="en-US" dirty="0" smtClean="0"/>
              <a:t> </a:t>
            </a:r>
            <a:r>
              <a:rPr lang="en-US" dirty="0" err="1" smtClean="0"/>
              <a:t>kulutetaan</a:t>
            </a:r>
            <a:r>
              <a:rPr lang="en-US" dirty="0" smtClean="0"/>
              <a:t> </a:t>
            </a:r>
            <a:r>
              <a:rPr lang="en-US" dirty="0" err="1" smtClean="0"/>
              <a:t>lähes</a:t>
            </a:r>
            <a:r>
              <a:rPr lang="en-US" dirty="0" smtClean="0"/>
              <a:t> </a:t>
            </a:r>
            <a:r>
              <a:rPr lang="en-US" dirty="0" err="1" smtClean="0"/>
              <a:t>poikkeuksetta</a:t>
            </a:r>
            <a:r>
              <a:rPr lang="en-US" dirty="0" smtClean="0"/>
              <a:t> </a:t>
            </a:r>
            <a:r>
              <a:rPr lang="en-US" dirty="0" err="1" smtClean="0"/>
              <a:t>runsaasti</a:t>
            </a:r>
            <a:r>
              <a:rPr lang="en-US" dirty="0" smtClean="0"/>
              <a:t> </a:t>
            </a:r>
            <a:r>
              <a:rPr lang="en-US" dirty="0" err="1" smtClean="0"/>
              <a:t>energiaa</a:t>
            </a:r>
            <a:r>
              <a:rPr lang="en-US" dirty="0" smtClean="0"/>
              <a:t> </a:t>
            </a:r>
            <a:r>
              <a:rPr lang="en-US" dirty="0" err="1" smtClean="0"/>
              <a:t>ja</a:t>
            </a:r>
            <a:r>
              <a:rPr lang="en-US" dirty="0" smtClean="0"/>
              <a:t> </a:t>
            </a:r>
            <a:r>
              <a:rPr lang="en-US" dirty="0" err="1" smtClean="0"/>
              <a:t>useimmiten</a:t>
            </a:r>
            <a:r>
              <a:rPr lang="en-US" dirty="0" smtClean="0"/>
              <a:t> </a:t>
            </a:r>
            <a:r>
              <a:rPr lang="en-US" dirty="0" err="1" smtClean="0"/>
              <a:t>myös</a:t>
            </a:r>
            <a:r>
              <a:rPr lang="en-US" dirty="0" smtClean="0"/>
              <a:t> </a:t>
            </a:r>
            <a:r>
              <a:rPr lang="en-US" dirty="0" err="1" smtClean="0"/>
              <a:t>vettä</a:t>
            </a:r>
            <a:endParaRPr lang="en-US" dirty="0" smtClean="0"/>
          </a:p>
          <a:p>
            <a:r>
              <a:rPr lang="en-US" dirty="0" err="1" smtClean="0"/>
              <a:t>Murskaus</a:t>
            </a:r>
            <a:r>
              <a:rPr lang="en-US" dirty="0" smtClean="0"/>
              <a:t> </a:t>
            </a:r>
            <a:r>
              <a:rPr lang="en-US" dirty="0" err="1" smtClean="0"/>
              <a:t>ja</a:t>
            </a:r>
            <a:r>
              <a:rPr lang="en-US" dirty="0" smtClean="0"/>
              <a:t> </a:t>
            </a:r>
            <a:r>
              <a:rPr lang="en-US" dirty="0" err="1" smtClean="0"/>
              <a:t>jauhatus</a:t>
            </a:r>
            <a:r>
              <a:rPr lang="en-US" dirty="0" smtClean="0"/>
              <a:t> </a:t>
            </a:r>
            <a:r>
              <a:rPr lang="en-US" dirty="0" err="1" smtClean="0"/>
              <a:t>kuluttavat</a:t>
            </a:r>
            <a:r>
              <a:rPr lang="en-US" dirty="0" smtClean="0"/>
              <a:t> </a:t>
            </a:r>
            <a:r>
              <a:rPr lang="en-US" dirty="0" err="1" smtClean="0"/>
              <a:t>eniten</a:t>
            </a:r>
            <a:r>
              <a:rPr lang="en-US" dirty="0" smtClean="0"/>
              <a:t> </a:t>
            </a:r>
            <a:r>
              <a:rPr lang="en-US" dirty="0" err="1" smtClean="0"/>
              <a:t>energiaa</a:t>
            </a:r>
            <a:r>
              <a:rPr lang="en-US" dirty="0" smtClean="0"/>
              <a:t>, </a:t>
            </a:r>
            <a:r>
              <a:rPr lang="en-US" dirty="0" err="1" smtClean="0"/>
              <a:t>prosessointi</a:t>
            </a:r>
            <a:r>
              <a:rPr lang="en-US" dirty="0" smtClean="0"/>
              <a:t> </a:t>
            </a:r>
            <a:r>
              <a:rPr lang="en-US" dirty="0" err="1" smtClean="0"/>
              <a:t>hyödyntää</a:t>
            </a:r>
            <a:r>
              <a:rPr lang="en-US" dirty="0" smtClean="0"/>
              <a:t> </a:t>
            </a:r>
            <a:r>
              <a:rPr lang="en-US" dirty="0" err="1" smtClean="0"/>
              <a:t>vettä</a:t>
            </a:r>
            <a:endParaRPr lang="en-US" dirty="0" smtClean="0"/>
          </a:p>
          <a:p>
            <a:r>
              <a:rPr lang="en-US" dirty="0" err="1" smtClean="0"/>
              <a:t>Kerran</a:t>
            </a:r>
            <a:r>
              <a:rPr lang="en-US" dirty="0" smtClean="0"/>
              <a:t> </a:t>
            </a:r>
            <a:r>
              <a:rPr lang="en-US" dirty="0" err="1" smtClean="0"/>
              <a:t>hienonnettu</a:t>
            </a:r>
            <a:r>
              <a:rPr lang="en-US" dirty="0" smtClean="0"/>
              <a:t> </a:t>
            </a:r>
            <a:r>
              <a:rPr lang="en-US" dirty="0" err="1" smtClean="0"/>
              <a:t>aines</a:t>
            </a:r>
            <a:r>
              <a:rPr lang="en-US" dirty="0" smtClean="0"/>
              <a:t> on </a:t>
            </a:r>
            <a:r>
              <a:rPr lang="en-US" dirty="0" err="1" smtClean="0"/>
              <a:t>tarkoituksenmukaisinta</a:t>
            </a:r>
            <a:r>
              <a:rPr lang="en-US" dirty="0" smtClean="0"/>
              <a:t> </a:t>
            </a:r>
            <a:r>
              <a:rPr lang="en-US" dirty="0" err="1" smtClean="0"/>
              <a:t>hyödyntää</a:t>
            </a:r>
            <a:r>
              <a:rPr lang="en-US" dirty="0" smtClean="0"/>
              <a:t> </a:t>
            </a:r>
            <a:r>
              <a:rPr lang="en-US" dirty="0" err="1" smtClean="0"/>
              <a:t>niin</a:t>
            </a:r>
            <a:r>
              <a:rPr lang="en-US" dirty="0" smtClean="0"/>
              <a:t> </a:t>
            </a:r>
            <a:r>
              <a:rPr lang="en-US" dirty="0" err="1" smtClean="0"/>
              <a:t>tarkoin</a:t>
            </a:r>
            <a:r>
              <a:rPr lang="en-US" dirty="0" smtClean="0"/>
              <a:t> </a:t>
            </a:r>
            <a:r>
              <a:rPr lang="en-US" dirty="0" err="1" smtClean="0"/>
              <a:t>kuin</a:t>
            </a:r>
            <a:r>
              <a:rPr lang="en-US" dirty="0" smtClean="0"/>
              <a:t> </a:t>
            </a:r>
            <a:r>
              <a:rPr lang="en-US" dirty="0" err="1" smtClean="0"/>
              <a:t>mahdollista</a:t>
            </a:r>
            <a:endParaRPr lang="en-US" dirty="0" smtClean="0"/>
          </a:p>
          <a:p>
            <a:pPr lvl="1"/>
            <a:r>
              <a:rPr lang="en-US" dirty="0" err="1" smtClean="0"/>
              <a:t>Rikastustekniset</a:t>
            </a:r>
            <a:r>
              <a:rPr lang="en-US" dirty="0" smtClean="0"/>
              <a:t> </a:t>
            </a:r>
            <a:r>
              <a:rPr lang="en-US" dirty="0" err="1" smtClean="0"/>
              <a:t>ratkaisut</a:t>
            </a:r>
            <a:r>
              <a:rPr lang="en-US" dirty="0" smtClean="0"/>
              <a:t>, </a:t>
            </a:r>
            <a:r>
              <a:rPr lang="en-US" dirty="0" err="1" smtClean="0"/>
              <a:t>jakeistus</a:t>
            </a:r>
            <a:r>
              <a:rPr lang="en-US" dirty="0" smtClean="0"/>
              <a:t>, </a:t>
            </a:r>
            <a:r>
              <a:rPr lang="en-US" dirty="0" err="1" smtClean="0"/>
              <a:t>myöhempi</a:t>
            </a:r>
            <a:r>
              <a:rPr lang="en-US" dirty="0" smtClean="0"/>
              <a:t> </a:t>
            </a:r>
            <a:r>
              <a:rPr lang="en-US" dirty="0" err="1" smtClean="0"/>
              <a:t>prosessointi</a:t>
            </a:r>
            <a:endParaRPr lang="en-US" dirty="0" smtClean="0"/>
          </a:p>
          <a:p>
            <a:r>
              <a:rPr lang="en-US" dirty="0" err="1" smtClean="0"/>
              <a:t>Tuotettavat</a:t>
            </a:r>
            <a:r>
              <a:rPr lang="en-US" dirty="0" smtClean="0"/>
              <a:t> </a:t>
            </a:r>
            <a:r>
              <a:rPr lang="en-US" dirty="0" err="1" smtClean="0"/>
              <a:t>alkuaineet</a:t>
            </a:r>
            <a:r>
              <a:rPr lang="en-US" dirty="0" smtClean="0"/>
              <a:t>, </a:t>
            </a:r>
            <a:r>
              <a:rPr lang="en-US" dirty="0" err="1" smtClean="0"/>
              <a:t>erityisesti</a:t>
            </a:r>
            <a:r>
              <a:rPr lang="en-US" dirty="0" smtClean="0"/>
              <a:t> </a:t>
            </a:r>
            <a:r>
              <a:rPr lang="en-US" dirty="0" err="1" smtClean="0"/>
              <a:t>metallit</a:t>
            </a:r>
            <a:r>
              <a:rPr lang="en-US" dirty="0" smtClean="0"/>
              <a:t>, </a:t>
            </a:r>
            <a:r>
              <a:rPr lang="en-US" dirty="0" err="1" smtClean="0"/>
              <a:t>ovat</a:t>
            </a:r>
            <a:r>
              <a:rPr lang="en-US" dirty="0" smtClean="0"/>
              <a:t> </a:t>
            </a:r>
            <a:r>
              <a:rPr lang="en-US" dirty="0" err="1" smtClean="0"/>
              <a:t>tuhoutumattomia</a:t>
            </a:r>
            <a:r>
              <a:rPr lang="en-US" dirty="0" smtClean="0"/>
              <a:t> </a:t>
            </a:r>
            <a:r>
              <a:rPr lang="en-US" dirty="0" err="1" smtClean="0"/>
              <a:t>ja</a:t>
            </a:r>
            <a:r>
              <a:rPr lang="en-US" dirty="0" smtClean="0"/>
              <a:t> </a:t>
            </a:r>
            <a:r>
              <a:rPr lang="en-US" dirty="0" err="1" smtClean="0"/>
              <a:t>myös</a:t>
            </a:r>
            <a:r>
              <a:rPr lang="en-US" dirty="0" smtClean="0"/>
              <a:t> </a:t>
            </a:r>
            <a:r>
              <a:rPr lang="en-US" dirty="0" err="1" smtClean="0"/>
              <a:t>tulevien</a:t>
            </a:r>
            <a:r>
              <a:rPr lang="en-US" dirty="0" smtClean="0"/>
              <a:t> </a:t>
            </a:r>
            <a:r>
              <a:rPr lang="en-US" dirty="0" err="1" smtClean="0"/>
              <a:t>sukupolvien</a:t>
            </a:r>
            <a:r>
              <a:rPr lang="en-US" dirty="0" smtClean="0"/>
              <a:t> </a:t>
            </a:r>
            <a:r>
              <a:rPr lang="en-US" dirty="0" err="1" smtClean="0"/>
              <a:t>käytettävissä</a:t>
            </a:r>
            <a:r>
              <a:rPr lang="en-US" dirty="0" smtClean="0"/>
              <a:t>, </a:t>
            </a:r>
            <a:r>
              <a:rPr lang="en-US" dirty="0" err="1" smtClean="0"/>
              <a:t>omien</a:t>
            </a:r>
            <a:r>
              <a:rPr lang="en-US" dirty="0" smtClean="0"/>
              <a:t> </a:t>
            </a:r>
            <a:r>
              <a:rPr lang="en-US" dirty="0" err="1" smtClean="0"/>
              <a:t>kiertonopeuksiensa</a:t>
            </a:r>
            <a:r>
              <a:rPr lang="en-US" dirty="0" smtClean="0"/>
              <a:t> </a:t>
            </a:r>
            <a:r>
              <a:rPr lang="en-US" dirty="0" err="1" smtClean="0"/>
              <a:t>puitteissa</a:t>
            </a:r>
            <a:endParaRPr lang="en-US" dirty="0" smtClean="0"/>
          </a:p>
          <a:p>
            <a:r>
              <a:rPr lang="en-US" dirty="0" err="1" smtClean="0"/>
              <a:t>Lopputuotteiden</a:t>
            </a:r>
            <a:r>
              <a:rPr lang="en-US" dirty="0" smtClean="0"/>
              <a:t> </a:t>
            </a:r>
            <a:r>
              <a:rPr lang="en-US" dirty="0" err="1" smtClean="0"/>
              <a:t>kierrätyksen</a:t>
            </a:r>
            <a:r>
              <a:rPr lang="en-US" dirty="0" smtClean="0"/>
              <a:t> </a:t>
            </a:r>
            <a:r>
              <a:rPr lang="en-US" dirty="0" err="1" smtClean="0"/>
              <a:t>tehostaminen</a:t>
            </a:r>
            <a:r>
              <a:rPr lang="en-US" dirty="0" smtClean="0"/>
              <a:t> (Design for Recycling/Reuse)</a:t>
            </a:r>
            <a:endParaRPr lang="en-US" dirty="0"/>
          </a:p>
        </p:txBody>
      </p:sp>
      <p:sp>
        <p:nvSpPr>
          <p:cNvPr id="4" name="Date Placeholder 3"/>
          <p:cNvSpPr>
            <a:spLocks noGrp="1"/>
          </p:cNvSpPr>
          <p:nvPr>
            <p:ph type="dt" sz="quarter" idx="10"/>
          </p:nvPr>
        </p:nvSpPr>
        <p:spPr/>
        <p:txBody>
          <a:bodyPr/>
          <a:lstStyle/>
          <a:p>
            <a:r>
              <a:rPr lang="en-US" smtClean="0"/>
              <a:t>11.6.2014</a:t>
            </a:r>
            <a:endParaRPr lang="fi-FI"/>
          </a:p>
        </p:txBody>
      </p:sp>
      <p:sp>
        <p:nvSpPr>
          <p:cNvPr id="5" name="Slide Number Placeholder 4"/>
          <p:cNvSpPr>
            <a:spLocks noGrp="1"/>
          </p:cNvSpPr>
          <p:nvPr>
            <p:ph type="sldNum" sz="quarter" idx="11"/>
          </p:nvPr>
        </p:nvSpPr>
        <p:spPr/>
        <p:txBody>
          <a:bodyPr/>
          <a:lstStyle/>
          <a:p>
            <a:fld id="{E9B14F82-EAF2-4275-B809-9DA53700D33D}" type="slidenum">
              <a:rPr lang="fi-FI" smtClean="0"/>
              <a:pPr/>
              <a:t>11</a:t>
            </a:fld>
            <a:endParaRPr lang="fi-FI"/>
          </a:p>
        </p:txBody>
      </p:sp>
      <p:sp>
        <p:nvSpPr>
          <p:cNvPr id="6" name="Footer Placeholder 5"/>
          <p:cNvSpPr>
            <a:spLocks noGrp="1"/>
          </p:cNvSpPr>
          <p:nvPr>
            <p:ph type="ftr" sz="quarter" idx="12"/>
          </p:nvPr>
        </p:nvSpPr>
        <p:spPr/>
        <p:txBody>
          <a:bodyPr/>
          <a:lstStyle/>
          <a:p>
            <a:r>
              <a:rPr lang="fi-FI" smtClean="0"/>
              <a:t>Argumenta-seminaari / T. Kauppila</a:t>
            </a:r>
            <a:endParaRPr lang="fi-FI"/>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Esiintymien</a:t>
            </a:r>
            <a:r>
              <a:rPr lang="en-US" dirty="0" smtClean="0"/>
              <a:t> </a:t>
            </a:r>
            <a:r>
              <a:rPr lang="en-US" dirty="0" err="1" smtClean="0"/>
              <a:t>hyödyntäminen</a:t>
            </a:r>
            <a:r>
              <a:rPr lang="en-US" dirty="0" smtClean="0"/>
              <a:t> </a:t>
            </a:r>
            <a:r>
              <a:rPr lang="en-US" dirty="0" err="1" smtClean="0"/>
              <a:t>kestävästi</a:t>
            </a:r>
            <a:r>
              <a:rPr lang="en-US" dirty="0" smtClean="0"/>
              <a:t> (2)</a:t>
            </a:r>
            <a:endParaRPr lang="en-US" dirty="0"/>
          </a:p>
        </p:txBody>
      </p:sp>
      <p:sp>
        <p:nvSpPr>
          <p:cNvPr id="3" name="Content Placeholder 2"/>
          <p:cNvSpPr>
            <a:spLocks noGrp="1"/>
          </p:cNvSpPr>
          <p:nvPr>
            <p:ph idx="1"/>
          </p:nvPr>
        </p:nvSpPr>
        <p:spPr>
          <a:xfrm>
            <a:off x="1066800" y="1447800"/>
            <a:ext cx="8496300" cy="4608512"/>
          </a:xfrm>
        </p:spPr>
        <p:txBody>
          <a:bodyPr/>
          <a:lstStyle/>
          <a:p>
            <a:r>
              <a:rPr lang="en-US" dirty="0" err="1" smtClean="0"/>
              <a:t>Louhinta</a:t>
            </a:r>
            <a:r>
              <a:rPr lang="en-US" dirty="0" smtClean="0"/>
              <a:t> </a:t>
            </a:r>
            <a:r>
              <a:rPr lang="en-US" dirty="0" err="1" smtClean="0"/>
              <a:t>tehdään</a:t>
            </a:r>
            <a:r>
              <a:rPr lang="en-US" dirty="0" smtClean="0"/>
              <a:t> </a:t>
            </a:r>
            <a:r>
              <a:rPr lang="en-US" dirty="0" err="1" smtClean="0"/>
              <a:t>tarkoituksenmukaisesti</a:t>
            </a:r>
            <a:r>
              <a:rPr lang="en-US" dirty="0" smtClean="0"/>
              <a:t> (</a:t>
            </a:r>
            <a:r>
              <a:rPr lang="en-US" dirty="0" err="1" smtClean="0"/>
              <a:t>geometallurgia</a:t>
            </a:r>
            <a:r>
              <a:rPr lang="en-US" dirty="0" smtClean="0"/>
              <a:t>) </a:t>
            </a:r>
            <a:r>
              <a:rPr lang="en-US" dirty="0" err="1" smtClean="0"/>
              <a:t>ja</a:t>
            </a:r>
            <a:r>
              <a:rPr lang="en-US" dirty="0" smtClean="0"/>
              <a:t> </a:t>
            </a:r>
            <a:r>
              <a:rPr lang="en-US" dirty="0" err="1" smtClean="0"/>
              <a:t>vältetään</a:t>
            </a:r>
            <a:r>
              <a:rPr lang="en-US" dirty="0" smtClean="0"/>
              <a:t> </a:t>
            </a:r>
            <a:r>
              <a:rPr lang="en-US" dirty="0" err="1" smtClean="0"/>
              <a:t>esiintymän</a:t>
            </a:r>
            <a:r>
              <a:rPr lang="en-US" dirty="0" smtClean="0"/>
              <a:t> </a:t>
            </a:r>
            <a:r>
              <a:rPr lang="en-US" dirty="0" err="1" smtClean="0"/>
              <a:t>turhaa</a:t>
            </a:r>
            <a:r>
              <a:rPr lang="en-US" dirty="0" smtClean="0"/>
              <a:t> </a:t>
            </a:r>
            <a:r>
              <a:rPr lang="en-US" dirty="0" err="1" smtClean="0"/>
              <a:t>sterilointia</a:t>
            </a:r>
            <a:r>
              <a:rPr lang="en-US" dirty="0" smtClean="0"/>
              <a:t> </a:t>
            </a:r>
            <a:r>
              <a:rPr lang="en-US" dirty="0" err="1" smtClean="0"/>
              <a:t>myöhempää</a:t>
            </a:r>
            <a:r>
              <a:rPr lang="en-US" dirty="0" smtClean="0"/>
              <a:t> </a:t>
            </a:r>
            <a:r>
              <a:rPr lang="en-US" dirty="0" err="1" smtClean="0"/>
              <a:t>käyttöä</a:t>
            </a:r>
            <a:r>
              <a:rPr lang="en-US" dirty="0" smtClean="0"/>
              <a:t> </a:t>
            </a:r>
            <a:r>
              <a:rPr lang="en-US" dirty="0" err="1" smtClean="0"/>
              <a:t>ajatellen</a:t>
            </a:r>
            <a:endParaRPr lang="en-US" dirty="0" smtClean="0"/>
          </a:p>
          <a:p>
            <a:pPr lvl="1"/>
            <a:r>
              <a:rPr lang="en-US" dirty="0" err="1" smtClean="0"/>
              <a:t>Louhintatapa</a:t>
            </a:r>
            <a:r>
              <a:rPr lang="en-US" dirty="0" smtClean="0"/>
              <a:t>, ‘</a:t>
            </a:r>
            <a:r>
              <a:rPr lang="en-US" dirty="0" err="1" smtClean="0"/>
              <a:t>sopiva</a:t>
            </a:r>
            <a:r>
              <a:rPr lang="en-US" dirty="0" smtClean="0"/>
              <a:t>’ cutoff, </a:t>
            </a:r>
            <a:r>
              <a:rPr lang="en-US" dirty="0" err="1" smtClean="0"/>
              <a:t>riittävä</a:t>
            </a:r>
            <a:r>
              <a:rPr lang="en-US" dirty="0" smtClean="0"/>
              <a:t> </a:t>
            </a:r>
            <a:r>
              <a:rPr lang="en-US" dirty="0" err="1" smtClean="0"/>
              <a:t>tuotantokairaus</a:t>
            </a:r>
            <a:r>
              <a:rPr lang="en-US" dirty="0" smtClean="0"/>
              <a:t> </a:t>
            </a:r>
            <a:r>
              <a:rPr lang="en-US" dirty="0" err="1" smtClean="0"/>
              <a:t>ja</a:t>
            </a:r>
            <a:r>
              <a:rPr lang="en-US" dirty="0" smtClean="0"/>
              <a:t> </a:t>
            </a:r>
            <a:r>
              <a:rPr lang="en-US" dirty="0" err="1" smtClean="0"/>
              <a:t>mallinnus</a:t>
            </a:r>
            <a:endParaRPr lang="en-US" dirty="0" smtClean="0"/>
          </a:p>
          <a:p>
            <a:pPr lvl="1"/>
            <a:r>
              <a:rPr lang="en-US" dirty="0" err="1" smtClean="0"/>
              <a:t>Louhostäytöt</a:t>
            </a:r>
            <a:r>
              <a:rPr lang="en-US" dirty="0" smtClean="0"/>
              <a:t>, </a:t>
            </a:r>
            <a:r>
              <a:rPr lang="en-US" dirty="0" err="1" smtClean="0"/>
              <a:t>sulkemisvaiheen</a:t>
            </a:r>
            <a:r>
              <a:rPr lang="en-US" dirty="0" smtClean="0"/>
              <a:t> </a:t>
            </a:r>
            <a:r>
              <a:rPr lang="en-US" dirty="0" err="1" smtClean="0"/>
              <a:t>ratkaisut</a:t>
            </a:r>
            <a:endParaRPr lang="en-US" dirty="0" smtClean="0"/>
          </a:p>
          <a:p>
            <a:r>
              <a:rPr lang="en-US" dirty="0" err="1" smtClean="0"/>
              <a:t>Kaivosalueiden</a:t>
            </a:r>
            <a:r>
              <a:rPr lang="en-US" dirty="0" smtClean="0"/>
              <a:t> </a:t>
            </a:r>
            <a:r>
              <a:rPr lang="en-US" dirty="0" err="1" smtClean="0"/>
              <a:t>elinkaaren</a:t>
            </a:r>
            <a:r>
              <a:rPr lang="en-US" dirty="0" smtClean="0"/>
              <a:t> </a:t>
            </a:r>
            <a:r>
              <a:rPr lang="en-US" dirty="0" err="1" smtClean="0"/>
              <a:t>pidentäminen</a:t>
            </a:r>
            <a:endParaRPr lang="en-US" dirty="0" smtClean="0"/>
          </a:p>
          <a:p>
            <a:pPr lvl="1"/>
            <a:r>
              <a:rPr lang="en-US" dirty="0" err="1" smtClean="0"/>
              <a:t>Brownfields</a:t>
            </a:r>
            <a:r>
              <a:rPr lang="en-US" dirty="0" smtClean="0"/>
              <a:t> </a:t>
            </a:r>
            <a:r>
              <a:rPr lang="en-US" dirty="0" err="1" smtClean="0"/>
              <a:t>ja</a:t>
            </a:r>
            <a:r>
              <a:rPr lang="en-US" dirty="0" smtClean="0"/>
              <a:t> </a:t>
            </a:r>
            <a:r>
              <a:rPr lang="en-US" dirty="0" err="1" smtClean="0"/>
              <a:t>syvämalmien</a:t>
            </a:r>
            <a:r>
              <a:rPr lang="en-US" dirty="0" smtClean="0"/>
              <a:t> </a:t>
            </a:r>
            <a:r>
              <a:rPr lang="en-US" dirty="0" err="1" smtClean="0"/>
              <a:t>etsintä</a:t>
            </a:r>
            <a:endParaRPr lang="en-US" dirty="0" smtClean="0"/>
          </a:p>
          <a:p>
            <a:pPr lvl="1"/>
            <a:r>
              <a:rPr lang="en-US" dirty="0" err="1" smtClean="0"/>
              <a:t>Olemassa</a:t>
            </a:r>
            <a:r>
              <a:rPr lang="en-US" dirty="0" smtClean="0"/>
              <a:t> </a:t>
            </a:r>
            <a:r>
              <a:rPr lang="en-US" dirty="0" err="1" smtClean="0"/>
              <a:t>olevan</a:t>
            </a:r>
            <a:r>
              <a:rPr lang="en-US" dirty="0" smtClean="0"/>
              <a:t> </a:t>
            </a:r>
            <a:r>
              <a:rPr lang="en-US" dirty="0" err="1" smtClean="0"/>
              <a:t>infrastruktuurin</a:t>
            </a:r>
            <a:r>
              <a:rPr lang="en-US" dirty="0" smtClean="0"/>
              <a:t> </a:t>
            </a:r>
            <a:r>
              <a:rPr lang="en-US" dirty="0" err="1" smtClean="0"/>
              <a:t>hyödyntäminen</a:t>
            </a:r>
            <a:r>
              <a:rPr lang="en-US" dirty="0" smtClean="0"/>
              <a:t>, ‘</a:t>
            </a:r>
            <a:r>
              <a:rPr lang="en-US" dirty="0" err="1" smtClean="0"/>
              <a:t>rikastuskeskukset</a:t>
            </a:r>
            <a:r>
              <a:rPr lang="en-US" dirty="0" smtClean="0"/>
              <a:t>’</a:t>
            </a:r>
          </a:p>
          <a:p>
            <a:r>
              <a:rPr lang="en-US" dirty="0" err="1" smtClean="0"/>
              <a:t>Mineraaliesiintymiä</a:t>
            </a:r>
            <a:r>
              <a:rPr lang="en-US" dirty="0" smtClean="0"/>
              <a:t> </a:t>
            </a:r>
            <a:r>
              <a:rPr lang="en-US" dirty="0" err="1" smtClean="0"/>
              <a:t>hyödynnettäessä</a:t>
            </a:r>
            <a:r>
              <a:rPr lang="en-US" dirty="0" smtClean="0"/>
              <a:t> </a:t>
            </a:r>
            <a:r>
              <a:rPr lang="en-US" dirty="0" err="1" smtClean="0"/>
              <a:t>syntyy</a:t>
            </a:r>
            <a:r>
              <a:rPr lang="en-US" dirty="0" smtClean="0"/>
              <a:t> </a:t>
            </a:r>
            <a:r>
              <a:rPr lang="en-US" dirty="0" err="1" smtClean="0"/>
              <a:t>myös</a:t>
            </a:r>
            <a:r>
              <a:rPr lang="en-US" dirty="0" smtClean="0"/>
              <a:t> </a:t>
            </a:r>
            <a:r>
              <a:rPr lang="en-US" dirty="0" err="1" smtClean="0"/>
              <a:t>sivukiveä</a:t>
            </a:r>
            <a:r>
              <a:rPr lang="en-US" dirty="0" smtClean="0"/>
              <a:t> </a:t>
            </a:r>
            <a:r>
              <a:rPr lang="en-US" dirty="0" err="1" smtClean="0"/>
              <a:t>ja</a:t>
            </a:r>
            <a:r>
              <a:rPr lang="en-US" dirty="0" smtClean="0"/>
              <a:t> </a:t>
            </a:r>
            <a:r>
              <a:rPr lang="en-US" dirty="0" err="1" smtClean="0"/>
              <a:t>muuta</a:t>
            </a:r>
            <a:r>
              <a:rPr lang="en-US" dirty="0" smtClean="0"/>
              <a:t> </a:t>
            </a:r>
            <a:r>
              <a:rPr lang="en-US" dirty="0" err="1" smtClean="0"/>
              <a:t>jätekiveä</a:t>
            </a:r>
            <a:endParaRPr lang="en-US" dirty="0" smtClean="0"/>
          </a:p>
          <a:p>
            <a:pPr lvl="1"/>
            <a:r>
              <a:rPr lang="en-US" dirty="0" err="1" smtClean="0"/>
              <a:t>Sivukivien</a:t>
            </a:r>
            <a:r>
              <a:rPr lang="en-US" dirty="0" smtClean="0"/>
              <a:t> </a:t>
            </a:r>
            <a:r>
              <a:rPr lang="en-US" dirty="0" err="1" smtClean="0"/>
              <a:t>hyötykäytön</a:t>
            </a:r>
            <a:r>
              <a:rPr lang="en-US" dirty="0" smtClean="0"/>
              <a:t> </a:t>
            </a:r>
            <a:r>
              <a:rPr lang="en-US" dirty="0" err="1" smtClean="0"/>
              <a:t>edistäminen</a:t>
            </a:r>
            <a:r>
              <a:rPr lang="en-US" dirty="0" smtClean="0"/>
              <a:t> (</a:t>
            </a:r>
            <a:r>
              <a:rPr lang="en-US" dirty="0" err="1" smtClean="0"/>
              <a:t>tekniset</a:t>
            </a:r>
            <a:r>
              <a:rPr lang="en-US" dirty="0" smtClean="0"/>
              <a:t>- </a:t>
            </a:r>
            <a:r>
              <a:rPr lang="en-US" dirty="0" err="1" smtClean="0"/>
              <a:t>ja</a:t>
            </a:r>
            <a:r>
              <a:rPr lang="en-US" dirty="0" smtClean="0"/>
              <a:t> </a:t>
            </a:r>
            <a:r>
              <a:rPr lang="en-US" dirty="0" err="1" smtClean="0"/>
              <a:t>ympäristöominaisuudet</a:t>
            </a:r>
            <a:r>
              <a:rPr lang="en-US" dirty="0" smtClean="0"/>
              <a:t>, </a:t>
            </a:r>
            <a:r>
              <a:rPr lang="en-US" dirty="0" err="1" smtClean="0"/>
              <a:t>logistiikka</a:t>
            </a:r>
            <a:r>
              <a:rPr lang="en-US" dirty="0" smtClean="0"/>
              <a:t>, </a:t>
            </a:r>
            <a:r>
              <a:rPr lang="en-US" dirty="0" err="1" smtClean="0"/>
              <a:t>saatavuus</a:t>
            </a:r>
            <a:r>
              <a:rPr lang="en-US" dirty="0" smtClean="0"/>
              <a:t>, </a:t>
            </a:r>
            <a:r>
              <a:rPr lang="en-US" dirty="0" err="1" smtClean="0"/>
              <a:t>tilinpito</a:t>
            </a:r>
            <a:r>
              <a:rPr lang="en-US" dirty="0" smtClean="0"/>
              <a:t>)</a:t>
            </a:r>
          </a:p>
        </p:txBody>
      </p:sp>
      <p:sp>
        <p:nvSpPr>
          <p:cNvPr id="4" name="Date Placeholder 3"/>
          <p:cNvSpPr>
            <a:spLocks noGrp="1"/>
          </p:cNvSpPr>
          <p:nvPr>
            <p:ph type="dt" sz="quarter" idx="10"/>
          </p:nvPr>
        </p:nvSpPr>
        <p:spPr/>
        <p:txBody>
          <a:bodyPr/>
          <a:lstStyle/>
          <a:p>
            <a:r>
              <a:rPr lang="en-US" smtClean="0"/>
              <a:t>11.6.2014</a:t>
            </a:r>
            <a:endParaRPr lang="fi-FI"/>
          </a:p>
        </p:txBody>
      </p:sp>
      <p:sp>
        <p:nvSpPr>
          <p:cNvPr id="5" name="Slide Number Placeholder 4"/>
          <p:cNvSpPr>
            <a:spLocks noGrp="1"/>
          </p:cNvSpPr>
          <p:nvPr>
            <p:ph type="sldNum" sz="quarter" idx="11"/>
          </p:nvPr>
        </p:nvSpPr>
        <p:spPr/>
        <p:txBody>
          <a:bodyPr/>
          <a:lstStyle/>
          <a:p>
            <a:fld id="{E9B14F82-EAF2-4275-B809-9DA53700D33D}" type="slidenum">
              <a:rPr lang="fi-FI" smtClean="0"/>
              <a:pPr/>
              <a:t>12</a:t>
            </a:fld>
            <a:endParaRPr lang="fi-FI"/>
          </a:p>
        </p:txBody>
      </p:sp>
      <p:sp>
        <p:nvSpPr>
          <p:cNvPr id="6" name="Footer Placeholder 5"/>
          <p:cNvSpPr>
            <a:spLocks noGrp="1"/>
          </p:cNvSpPr>
          <p:nvPr>
            <p:ph type="ftr" sz="quarter" idx="12"/>
          </p:nvPr>
        </p:nvSpPr>
        <p:spPr/>
        <p:txBody>
          <a:bodyPr/>
          <a:lstStyle/>
          <a:p>
            <a:r>
              <a:rPr lang="fi-FI" smtClean="0"/>
              <a:t>Argumenta-seminaari / T. Kauppila</a:t>
            </a:r>
            <a:endParaRPr lang="fi-FI"/>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Elinkelpoiset</a:t>
            </a:r>
            <a:r>
              <a:rPr lang="en-US" dirty="0" smtClean="0"/>
              <a:t> </a:t>
            </a:r>
            <a:r>
              <a:rPr lang="en-US" dirty="0" err="1" smtClean="0"/>
              <a:t>kaivokset</a:t>
            </a:r>
            <a:endParaRPr lang="en-US" dirty="0"/>
          </a:p>
        </p:txBody>
      </p:sp>
      <p:sp>
        <p:nvSpPr>
          <p:cNvPr id="3" name="Content Placeholder 2"/>
          <p:cNvSpPr>
            <a:spLocks noGrp="1"/>
          </p:cNvSpPr>
          <p:nvPr>
            <p:ph idx="1"/>
          </p:nvPr>
        </p:nvSpPr>
        <p:spPr/>
        <p:txBody>
          <a:bodyPr/>
          <a:lstStyle/>
          <a:p>
            <a:r>
              <a:rPr lang="en-US" dirty="0" err="1" smtClean="0"/>
              <a:t>Malmiesiintymä</a:t>
            </a:r>
            <a:r>
              <a:rPr lang="en-US" dirty="0" smtClean="0"/>
              <a:t> on </a:t>
            </a:r>
            <a:r>
              <a:rPr lang="en-US" dirty="0" err="1" smtClean="0"/>
              <a:t>taloudellinen</a:t>
            </a:r>
            <a:r>
              <a:rPr lang="en-US" dirty="0" smtClean="0"/>
              <a:t> </a:t>
            </a:r>
            <a:r>
              <a:rPr lang="en-US" dirty="0" err="1" smtClean="0"/>
              <a:t>käsite</a:t>
            </a:r>
            <a:r>
              <a:rPr lang="en-US" dirty="0" smtClean="0"/>
              <a:t>: </a:t>
            </a:r>
            <a:r>
              <a:rPr lang="en-US" dirty="0" err="1" smtClean="0"/>
              <a:t>taloudellisesti</a:t>
            </a:r>
            <a:r>
              <a:rPr lang="en-US" dirty="0" smtClean="0"/>
              <a:t> </a:t>
            </a:r>
            <a:r>
              <a:rPr lang="en-US" dirty="0" err="1" smtClean="0"/>
              <a:t>kannattavasti</a:t>
            </a:r>
            <a:r>
              <a:rPr lang="en-US" dirty="0" smtClean="0"/>
              <a:t> </a:t>
            </a:r>
            <a:r>
              <a:rPr lang="en-US" dirty="0" err="1" smtClean="0"/>
              <a:t>hyödynnettävissä</a:t>
            </a:r>
            <a:r>
              <a:rPr lang="en-US" dirty="0" smtClean="0"/>
              <a:t> </a:t>
            </a:r>
            <a:r>
              <a:rPr lang="en-US" dirty="0" err="1" smtClean="0"/>
              <a:t>oleva</a:t>
            </a:r>
            <a:r>
              <a:rPr lang="en-US" dirty="0" smtClean="0"/>
              <a:t> </a:t>
            </a:r>
            <a:r>
              <a:rPr lang="en-US" dirty="0" err="1" smtClean="0"/>
              <a:t>esiintymä</a:t>
            </a:r>
            <a:endParaRPr lang="en-US" dirty="0" smtClean="0"/>
          </a:p>
          <a:p>
            <a:r>
              <a:rPr lang="en-US" dirty="0" err="1" smtClean="0"/>
              <a:t>Kaikki</a:t>
            </a:r>
            <a:r>
              <a:rPr lang="en-US" dirty="0" smtClean="0"/>
              <a:t> </a:t>
            </a:r>
            <a:r>
              <a:rPr lang="en-US" dirty="0" err="1" smtClean="0"/>
              <a:t>tuotannossa</a:t>
            </a:r>
            <a:r>
              <a:rPr lang="en-US" dirty="0" smtClean="0"/>
              <a:t> </a:t>
            </a:r>
            <a:r>
              <a:rPr lang="en-US" dirty="0" err="1" smtClean="0"/>
              <a:t>olevat</a:t>
            </a:r>
            <a:r>
              <a:rPr lang="en-US" dirty="0" smtClean="0"/>
              <a:t> </a:t>
            </a:r>
            <a:r>
              <a:rPr lang="en-US" dirty="0" err="1" smtClean="0"/>
              <a:t>ja</a:t>
            </a:r>
            <a:r>
              <a:rPr lang="en-US" dirty="0" smtClean="0"/>
              <a:t> </a:t>
            </a:r>
            <a:r>
              <a:rPr lang="en-US" dirty="0" err="1" smtClean="0"/>
              <a:t>tuotantoon</a:t>
            </a:r>
            <a:r>
              <a:rPr lang="en-US" dirty="0" smtClean="0"/>
              <a:t> </a:t>
            </a:r>
            <a:r>
              <a:rPr lang="en-US" dirty="0" err="1" smtClean="0"/>
              <a:t>tulevat</a:t>
            </a:r>
            <a:r>
              <a:rPr lang="en-US" dirty="0" smtClean="0"/>
              <a:t> </a:t>
            </a:r>
            <a:r>
              <a:rPr lang="en-US" dirty="0" err="1" smtClean="0"/>
              <a:t>kaivokset</a:t>
            </a:r>
            <a:r>
              <a:rPr lang="en-US" dirty="0" smtClean="0"/>
              <a:t> </a:t>
            </a:r>
            <a:r>
              <a:rPr lang="en-US" dirty="0" err="1" smtClean="0"/>
              <a:t>vaikuttavat</a:t>
            </a:r>
            <a:r>
              <a:rPr lang="en-US" dirty="0" smtClean="0"/>
              <a:t> </a:t>
            </a:r>
            <a:r>
              <a:rPr lang="en-US" dirty="0" err="1" smtClean="0"/>
              <a:t>tilanteeseen</a:t>
            </a:r>
            <a:endParaRPr lang="en-US" dirty="0" smtClean="0"/>
          </a:p>
          <a:p>
            <a:r>
              <a:rPr lang="en-US" dirty="0" err="1" smtClean="0"/>
              <a:t>Osa</a:t>
            </a:r>
            <a:r>
              <a:rPr lang="en-US" dirty="0" smtClean="0"/>
              <a:t> </a:t>
            </a:r>
            <a:r>
              <a:rPr lang="en-US" dirty="0" err="1" smtClean="0"/>
              <a:t>kaivoksista</a:t>
            </a:r>
            <a:r>
              <a:rPr lang="en-US" dirty="0" smtClean="0"/>
              <a:t> </a:t>
            </a:r>
            <a:r>
              <a:rPr lang="en-US" dirty="0" err="1" smtClean="0"/>
              <a:t>toimii</a:t>
            </a:r>
            <a:r>
              <a:rPr lang="en-US" dirty="0" smtClean="0"/>
              <a:t> </a:t>
            </a:r>
            <a:r>
              <a:rPr lang="en-US" dirty="0" err="1" smtClean="0"/>
              <a:t>väistämättä</a:t>
            </a:r>
            <a:r>
              <a:rPr lang="en-US" dirty="0" smtClean="0"/>
              <a:t> </a:t>
            </a:r>
            <a:r>
              <a:rPr lang="en-US" dirty="0" err="1" smtClean="0"/>
              <a:t>lähellä</a:t>
            </a:r>
            <a:r>
              <a:rPr lang="en-US" dirty="0" smtClean="0"/>
              <a:t> </a:t>
            </a:r>
            <a:r>
              <a:rPr lang="en-US" dirty="0" err="1" smtClean="0"/>
              <a:t>kannattavuusrajaa</a:t>
            </a:r>
            <a:endParaRPr lang="en-US" dirty="0" smtClean="0"/>
          </a:p>
          <a:p>
            <a:r>
              <a:rPr lang="en-US" dirty="0" err="1" smtClean="0"/>
              <a:t>Kannattavuusselvitysvaihe</a:t>
            </a:r>
            <a:r>
              <a:rPr lang="en-US" dirty="0" smtClean="0"/>
              <a:t> on </a:t>
            </a:r>
            <a:r>
              <a:rPr lang="en-US" dirty="0" err="1" smtClean="0"/>
              <a:t>kriittinen</a:t>
            </a:r>
            <a:r>
              <a:rPr lang="en-US" dirty="0" smtClean="0"/>
              <a:t> </a:t>
            </a:r>
            <a:r>
              <a:rPr lang="en-US" dirty="0" err="1" smtClean="0"/>
              <a:t>elinkelpoisuuden</a:t>
            </a:r>
            <a:r>
              <a:rPr lang="en-US" dirty="0" smtClean="0"/>
              <a:t> </a:t>
            </a:r>
            <a:r>
              <a:rPr lang="en-US" dirty="0" err="1" smtClean="0"/>
              <a:t>kannalta</a:t>
            </a:r>
            <a:endParaRPr lang="en-US" dirty="0" smtClean="0"/>
          </a:p>
          <a:p>
            <a:pPr lvl="1"/>
            <a:r>
              <a:rPr lang="en-US" dirty="0" err="1" smtClean="0"/>
              <a:t>Kannattavuusselvityksissä</a:t>
            </a:r>
            <a:r>
              <a:rPr lang="en-US" dirty="0" smtClean="0"/>
              <a:t> </a:t>
            </a:r>
            <a:r>
              <a:rPr lang="en-US" dirty="0" err="1" smtClean="0"/>
              <a:t>hankkeen</a:t>
            </a:r>
            <a:r>
              <a:rPr lang="en-US" dirty="0" smtClean="0"/>
              <a:t> </a:t>
            </a:r>
            <a:r>
              <a:rPr lang="en-US" dirty="0" err="1" smtClean="0"/>
              <a:t>ominaisuuksia</a:t>
            </a:r>
            <a:r>
              <a:rPr lang="en-US" dirty="0" smtClean="0"/>
              <a:t> </a:t>
            </a:r>
            <a:r>
              <a:rPr lang="en-US" dirty="0" err="1" smtClean="0"/>
              <a:t>yleensä</a:t>
            </a:r>
            <a:r>
              <a:rPr lang="en-US" dirty="0" smtClean="0"/>
              <a:t> </a:t>
            </a:r>
            <a:r>
              <a:rPr lang="en-US" dirty="0" err="1" smtClean="0"/>
              <a:t>muokataan</a:t>
            </a:r>
            <a:r>
              <a:rPr lang="en-US" dirty="0" smtClean="0"/>
              <a:t>, </a:t>
            </a:r>
            <a:r>
              <a:rPr lang="en-US" dirty="0" err="1" smtClean="0"/>
              <a:t>jotta</a:t>
            </a:r>
            <a:r>
              <a:rPr lang="en-US" dirty="0" smtClean="0"/>
              <a:t> </a:t>
            </a:r>
            <a:r>
              <a:rPr lang="en-US" dirty="0" err="1" smtClean="0"/>
              <a:t>kaivoksesta</a:t>
            </a:r>
            <a:r>
              <a:rPr lang="en-US" dirty="0" smtClean="0"/>
              <a:t> </a:t>
            </a:r>
            <a:r>
              <a:rPr lang="en-US" dirty="0" err="1" smtClean="0"/>
              <a:t>saadaan</a:t>
            </a:r>
            <a:r>
              <a:rPr lang="en-US" dirty="0" smtClean="0"/>
              <a:t> </a:t>
            </a:r>
            <a:r>
              <a:rPr lang="en-US" dirty="0" err="1" smtClean="0"/>
              <a:t>kannattava</a:t>
            </a:r>
            <a:endParaRPr lang="en-US" dirty="0" smtClean="0"/>
          </a:p>
          <a:p>
            <a:pPr lvl="1"/>
            <a:r>
              <a:rPr lang="en-US" dirty="0" err="1" smtClean="0"/>
              <a:t>Kaikki</a:t>
            </a:r>
            <a:r>
              <a:rPr lang="en-US" dirty="0" smtClean="0"/>
              <a:t> </a:t>
            </a:r>
            <a:r>
              <a:rPr lang="en-US" dirty="0" err="1" smtClean="0"/>
              <a:t>elinkaaren</a:t>
            </a:r>
            <a:r>
              <a:rPr lang="en-US" dirty="0" smtClean="0"/>
              <a:t> </a:t>
            </a:r>
            <a:r>
              <a:rPr lang="en-US" dirty="0" err="1" smtClean="0"/>
              <a:t>aikaiset</a:t>
            </a:r>
            <a:r>
              <a:rPr lang="en-US" dirty="0" smtClean="0"/>
              <a:t> </a:t>
            </a:r>
            <a:r>
              <a:rPr lang="en-US" dirty="0" err="1" smtClean="0"/>
              <a:t>kustannukset</a:t>
            </a:r>
            <a:r>
              <a:rPr lang="en-US" dirty="0" smtClean="0"/>
              <a:t> on </a:t>
            </a:r>
            <a:r>
              <a:rPr lang="en-US" dirty="0" err="1" smtClean="0"/>
              <a:t>otettava</a:t>
            </a:r>
            <a:r>
              <a:rPr lang="en-US" dirty="0" smtClean="0"/>
              <a:t> </a:t>
            </a:r>
            <a:r>
              <a:rPr lang="en-US" dirty="0" err="1" smtClean="0"/>
              <a:t>huomioon</a:t>
            </a:r>
            <a:endParaRPr lang="en-US" dirty="0" smtClean="0"/>
          </a:p>
          <a:p>
            <a:pPr lvl="2"/>
            <a:r>
              <a:rPr lang="en-US" dirty="0" err="1" smtClean="0"/>
              <a:t>Myös</a:t>
            </a:r>
            <a:r>
              <a:rPr lang="en-US" dirty="0" smtClean="0"/>
              <a:t> </a:t>
            </a:r>
            <a:r>
              <a:rPr lang="en-US" dirty="0" err="1" smtClean="0"/>
              <a:t>ympäristöinvestoinnit</a:t>
            </a:r>
            <a:r>
              <a:rPr lang="en-US" dirty="0" smtClean="0"/>
              <a:t> </a:t>
            </a:r>
            <a:r>
              <a:rPr lang="en-US" dirty="0" err="1" smtClean="0"/>
              <a:t>ja</a:t>
            </a:r>
            <a:r>
              <a:rPr lang="en-US" dirty="0" smtClean="0"/>
              <a:t> </a:t>
            </a:r>
            <a:r>
              <a:rPr lang="en-US" dirty="0" err="1" smtClean="0"/>
              <a:t>jälkihoitovaihe</a:t>
            </a:r>
            <a:r>
              <a:rPr lang="en-US" dirty="0" smtClean="0"/>
              <a:t> </a:t>
            </a:r>
            <a:r>
              <a:rPr lang="en-US" dirty="0" err="1" smtClean="0"/>
              <a:t>täysimääräisinä</a:t>
            </a:r>
            <a:endParaRPr lang="en-US" dirty="0" smtClean="0"/>
          </a:p>
          <a:p>
            <a:pPr lvl="1"/>
            <a:r>
              <a:rPr lang="en-US" dirty="0" err="1" smtClean="0"/>
              <a:t>Yltiöoptimismiin</a:t>
            </a:r>
            <a:r>
              <a:rPr lang="en-US" dirty="0" smtClean="0"/>
              <a:t> ei ole </a:t>
            </a:r>
            <a:r>
              <a:rPr lang="en-US" dirty="0" err="1" smtClean="0"/>
              <a:t>syytä</a:t>
            </a:r>
            <a:r>
              <a:rPr lang="en-US" dirty="0" smtClean="0"/>
              <a:t> </a:t>
            </a:r>
            <a:r>
              <a:rPr lang="en-US" dirty="0" err="1" smtClean="0"/>
              <a:t>ja</a:t>
            </a:r>
            <a:r>
              <a:rPr lang="en-US" dirty="0" smtClean="0"/>
              <a:t> </a:t>
            </a:r>
            <a:r>
              <a:rPr lang="en-US" dirty="0" err="1" smtClean="0"/>
              <a:t>marginaaleja</a:t>
            </a:r>
            <a:r>
              <a:rPr lang="en-US" dirty="0" smtClean="0"/>
              <a:t> on </a:t>
            </a:r>
            <a:r>
              <a:rPr lang="en-US" dirty="0" err="1" smtClean="0"/>
              <a:t>hyvä</a:t>
            </a:r>
            <a:r>
              <a:rPr lang="en-US" dirty="0" smtClean="0"/>
              <a:t> </a:t>
            </a:r>
            <a:r>
              <a:rPr lang="en-US" dirty="0" err="1" smtClean="0"/>
              <a:t>jättää</a:t>
            </a:r>
            <a:endParaRPr lang="en-US" dirty="0" smtClean="0"/>
          </a:p>
          <a:p>
            <a:r>
              <a:rPr lang="en-US" dirty="0" err="1" smtClean="0"/>
              <a:t>Ennenaikainen</a:t>
            </a:r>
            <a:r>
              <a:rPr lang="en-US" dirty="0" smtClean="0"/>
              <a:t> </a:t>
            </a:r>
            <a:r>
              <a:rPr lang="en-US" dirty="0" err="1" smtClean="0"/>
              <a:t>sulkeminen</a:t>
            </a:r>
            <a:r>
              <a:rPr lang="en-US" dirty="0" smtClean="0"/>
              <a:t> on </a:t>
            </a:r>
            <a:r>
              <a:rPr lang="en-US" dirty="0" err="1" smtClean="0"/>
              <a:t>harvoin</a:t>
            </a:r>
            <a:r>
              <a:rPr lang="en-US" dirty="0" smtClean="0"/>
              <a:t> </a:t>
            </a:r>
            <a:r>
              <a:rPr lang="en-US" dirty="0" err="1" smtClean="0"/>
              <a:t>hyvä</a:t>
            </a:r>
            <a:r>
              <a:rPr lang="en-US" dirty="0" smtClean="0"/>
              <a:t> </a:t>
            </a:r>
            <a:r>
              <a:rPr lang="en-US" dirty="0" err="1" smtClean="0"/>
              <a:t>vaihtoehto</a:t>
            </a:r>
            <a:endParaRPr lang="en-US" dirty="0"/>
          </a:p>
        </p:txBody>
      </p:sp>
      <p:sp>
        <p:nvSpPr>
          <p:cNvPr id="4" name="Date Placeholder 3"/>
          <p:cNvSpPr>
            <a:spLocks noGrp="1"/>
          </p:cNvSpPr>
          <p:nvPr>
            <p:ph type="dt" sz="quarter" idx="10"/>
          </p:nvPr>
        </p:nvSpPr>
        <p:spPr/>
        <p:txBody>
          <a:bodyPr/>
          <a:lstStyle/>
          <a:p>
            <a:r>
              <a:rPr lang="en-US" smtClean="0"/>
              <a:t>11.6.2014</a:t>
            </a:r>
            <a:endParaRPr lang="fi-FI"/>
          </a:p>
        </p:txBody>
      </p:sp>
      <p:sp>
        <p:nvSpPr>
          <p:cNvPr id="5" name="Slide Number Placeholder 4"/>
          <p:cNvSpPr>
            <a:spLocks noGrp="1"/>
          </p:cNvSpPr>
          <p:nvPr>
            <p:ph type="sldNum" sz="quarter" idx="11"/>
          </p:nvPr>
        </p:nvSpPr>
        <p:spPr/>
        <p:txBody>
          <a:bodyPr/>
          <a:lstStyle/>
          <a:p>
            <a:fld id="{E9B14F82-EAF2-4275-B809-9DA53700D33D}" type="slidenum">
              <a:rPr lang="fi-FI" smtClean="0"/>
              <a:pPr/>
              <a:t>13</a:t>
            </a:fld>
            <a:endParaRPr lang="fi-FI"/>
          </a:p>
        </p:txBody>
      </p:sp>
      <p:sp>
        <p:nvSpPr>
          <p:cNvPr id="6" name="Footer Placeholder 5"/>
          <p:cNvSpPr>
            <a:spLocks noGrp="1"/>
          </p:cNvSpPr>
          <p:nvPr>
            <p:ph type="ftr" sz="quarter" idx="12"/>
          </p:nvPr>
        </p:nvSpPr>
        <p:spPr/>
        <p:txBody>
          <a:bodyPr/>
          <a:lstStyle/>
          <a:p>
            <a:r>
              <a:rPr lang="fi-FI" smtClean="0"/>
              <a:t>Argumenta-seminaari / T. Kauppila</a:t>
            </a:r>
            <a:endParaRPr lang="fi-FI"/>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Varantovelan</a:t>
            </a:r>
            <a:r>
              <a:rPr lang="en-US" dirty="0" smtClean="0"/>
              <a:t> </a:t>
            </a:r>
            <a:r>
              <a:rPr lang="en-US" dirty="0" err="1" smtClean="0"/>
              <a:t>täyttäminen</a:t>
            </a:r>
            <a:r>
              <a:rPr lang="en-US" dirty="0" smtClean="0"/>
              <a:t> (1</a:t>
            </a:r>
            <a:r>
              <a:rPr lang="en-US" dirty="0" smtClean="0"/>
              <a:t>): </a:t>
            </a:r>
            <a:r>
              <a:rPr lang="en-US" dirty="0" err="1" smtClean="0"/>
              <a:t>etsintäaktiviteetin</a:t>
            </a:r>
            <a:r>
              <a:rPr lang="en-US" dirty="0" smtClean="0"/>
              <a:t> </a:t>
            </a:r>
            <a:r>
              <a:rPr lang="en-US" dirty="0" err="1" smtClean="0"/>
              <a:t>ylläpitäminen</a:t>
            </a:r>
            <a:endParaRPr lang="en-US" dirty="0"/>
          </a:p>
        </p:txBody>
      </p:sp>
      <p:sp>
        <p:nvSpPr>
          <p:cNvPr id="3" name="Content Placeholder 2"/>
          <p:cNvSpPr>
            <a:spLocks noGrp="1"/>
          </p:cNvSpPr>
          <p:nvPr>
            <p:ph idx="1"/>
          </p:nvPr>
        </p:nvSpPr>
        <p:spPr/>
        <p:txBody>
          <a:bodyPr/>
          <a:lstStyle/>
          <a:p>
            <a:r>
              <a:rPr lang="en-US" dirty="0" err="1" smtClean="0"/>
              <a:t>Myös</a:t>
            </a:r>
            <a:r>
              <a:rPr lang="en-US" dirty="0" smtClean="0"/>
              <a:t> </a:t>
            </a:r>
            <a:r>
              <a:rPr lang="en-US" dirty="0" err="1" smtClean="0"/>
              <a:t>tulevat</a:t>
            </a:r>
            <a:r>
              <a:rPr lang="en-US" dirty="0" smtClean="0"/>
              <a:t> </a:t>
            </a:r>
            <a:r>
              <a:rPr lang="en-US" dirty="0" err="1" smtClean="0"/>
              <a:t>sukupolvet</a:t>
            </a:r>
            <a:r>
              <a:rPr lang="en-US" dirty="0" smtClean="0"/>
              <a:t> </a:t>
            </a:r>
            <a:r>
              <a:rPr lang="en-US" dirty="0" err="1" smtClean="0"/>
              <a:t>tarvitsevat</a:t>
            </a:r>
            <a:r>
              <a:rPr lang="en-US" dirty="0" smtClean="0"/>
              <a:t> </a:t>
            </a:r>
            <a:r>
              <a:rPr lang="en-US" dirty="0" err="1" smtClean="0"/>
              <a:t>esiintymiä</a:t>
            </a:r>
            <a:r>
              <a:rPr lang="en-US" dirty="0" smtClean="0"/>
              <a:t> </a:t>
            </a:r>
            <a:r>
              <a:rPr lang="en-US" dirty="0" err="1" smtClean="0"/>
              <a:t>hyödynnettäväkseen</a:t>
            </a:r>
            <a:endParaRPr lang="en-US" dirty="0" smtClean="0"/>
          </a:p>
          <a:p>
            <a:r>
              <a:rPr lang="en-US" dirty="0" err="1" smtClean="0"/>
              <a:t>Uusien</a:t>
            </a:r>
            <a:r>
              <a:rPr lang="en-US" dirty="0" smtClean="0"/>
              <a:t> </a:t>
            </a:r>
            <a:r>
              <a:rPr lang="en-US" dirty="0" err="1" smtClean="0"/>
              <a:t>esiintymien</a:t>
            </a:r>
            <a:r>
              <a:rPr lang="en-US" dirty="0" smtClean="0"/>
              <a:t> </a:t>
            </a:r>
            <a:r>
              <a:rPr lang="en-US" dirty="0" err="1" smtClean="0"/>
              <a:t>löytyminen</a:t>
            </a:r>
            <a:r>
              <a:rPr lang="en-US" dirty="0" smtClean="0"/>
              <a:t> </a:t>
            </a:r>
            <a:r>
              <a:rPr lang="en-US" dirty="0" err="1" smtClean="0"/>
              <a:t>edellyttää</a:t>
            </a:r>
            <a:r>
              <a:rPr lang="en-US" dirty="0" smtClean="0"/>
              <a:t> </a:t>
            </a:r>
            <a:r>
              <a:rPr lang="en-US" dirty="0" err="1" smtClean="0"/>
              <a:t>etsintäaktiviteettia</a:t>
            </a:r>
            <a:endParaRPr lang="en-US" dirty="0" smtClean="0"/>
          </a:p>
          <a:p>
            <a:pPr lvl="1"/>
            <a:r>
              <a:rPr lang="en-US" dirty="0" err="1" smtClean="0"/>
              <a:t>Malminetsintä</a:t>
            </a:r>
            <a:r>
              <a:rPr lang="en-US" dirty="0" smtClean="0"/>
              <a:t> (=</a:t>
            </a:r>
            <a:r>
              <a:rPr lang="en-US" dirty="0" err="1" smtClean="0"/>
              <a:t>esiintymien</a:t>
            </a:r>
            <a:r>
              <a:rPr lang="en-US" dirty="0" smtClean="0"/>
              <a:t> </a:t>
            </a:r>
            <a:r>
              <a:rPr lang="en-US" dirty="0" err="1" smtClean="0"/>
              <a:t>paikallistaminen</a:t>
            </a:r>
            <a:r>
              <a:rPr lang="en-US" dirty="0" smtClean="0"/>
              <a:t> </a:t>
            </a:r>
            <a:r>
              <a:rPr lang="en-US" dirty="0" err="1" smtClean="0"/>
              <a:t>ja</a:t>
            </a:r>
            <a:r>
              <a:rPr lang="en-US" dirty="0" smtClean="0"/>
              <a:t> </a:t>
            </a:r>
            <a:r>
              <a:rPr lang="en-US" dirty="0" err="1" smtClean="0"/>
              <a:t>arviointi</a:t>
            </a:r>
            <a:r>
              <a:rPr lang="en-US" dirty="0" smtClean="0"/>
              <a:t>) on </a:t>
            </a:r>
            <a:r>
              <a:rPr lang="en-US" dirty="0" err="1" smtClean="0"/>
              <a:t>korkeariskistä</a:t>
            </a:r>
            <a:r>
              <a:rPr lang="en-US" dirty="0" smtClean="0"/>
              <a:t> </a:t>
            </a:r>
            <a:r>
              <a:rPr lang="en-US" dirty="0" err="1" smtClean="0"/>
              <a:t>yritystoimintaa</a:t>
            </a:r>
            <a:endParaRPr lang="en-US" dirty="0" smtClean="0"/>
          </a:p>
          <a:p>
            <a:pPr lvl="1"/>
            <a:r>
              <a:rPr lang="en-US" dirty="0" err="1" smtClean="0"/>
              <a:t>Onnistumisprosentti</a:t>
            </a:r>
            <a:r>
              <a:rPr lang="en-US" dirty="0" smtClean="0"/>
              <a:t> on </a:t>
            </a:r>
            <a:r>
              <a:rPr lang="en-US" dirty="0" err="1" smtClean="0"/>
              <a:t>noin</a:t>
            </a:r>
            <a:r>
              <a:rPr lang="en-US" dirty="0" smtClean="0"/>
              <a:t> 1:1000 </a:t>
            </a:r>
            <a:r>
              <a:rPr lang="en-US" dirty="0" err="1" smtClean="0"/>
              <a:t>ja</a:t>
            </a:r>
            <a:r>
              <a:rPr lang="en-US" dirty="0" smtClean="0"/>
              <a:t> </a:t>
            </a:r>
            <a:r>
              <a:rPr lang="en-US" dirty="0" err="1" smtClean="0"/>
              <a:t>laskussa</a:t>
            </a:r>
            <a:r>
              <a:rPr lang="en-US" dirty="0" smtClean="0"/>
              <a:t> (Rio Tinto: 1:500 </a:t>
            </a:r>
            <a:r>
              <a:rPr lang="en-US" dirty="0" err="1" smtClean="0"/>
              <a:t>kairatusta</a:t>
            </a:r>
            <a:r>
              <a:rPr lang="en-US" dirty="0" smtClean="0"/>
              <a:t> </a:t>
            </a:r>
            <a:r>
              <a:rPr lang="en-US" dirty="0" err="1" smtClean="0"/>
              <a:t>aiheesta</a:t>
            </a:r>
            <a:r>
              <a:rPr lang="en-US" dirty="0" smtClean="0"/>
              <a:t> </a:t>
            </a:r>
            <a:r>
              <a:rPr lang="en-US" dirty="0" err="1" smtClean="0"/>
              <a:t>tulee</a:t>
            </a:r>
            <a:r>
              <a:rPr lang="en-US" dirty="0" smtClean="0"/>
              <a:t> </a:t>
            </a:r>
            <a:r>
              <a:rPr lang="en-US" dirty="0" err="1" smtClean="0"/>
              <a:t>hyödynnettäväksi</a:t>
            </a:r>
            <a:r>
              <a:rPr lang="en-US" dirty="0" smtClean="0"/>
              <a:t>)</a:t>
            </a:r>
          </a:p>
          <a:p>
            <a:pPr lvl="1"/>
            <a:r>
              <a:rPr lang="en-US" dirty="0" err="1" smtClean="0"/>
              <a:t>Hyvin</a:t>
            </a:r>
            <a:r>
              <a:rPr lang="en-US" dirty="0" smtClean="0"/>
              <a:t> </a:t>
            </a:r>
            <a:r>
              <a:rPr lang="en-US" dirty="0" err="1" smtClean="0"/>
              <a:t>pitkät</a:t>
            </a:r>
            <a:r>
              <a:rPr lang="en-US" dirty="0" smtClean="0"/>
              <a:t> </a:t>
            </a:r>
            <a:r>
              <a:rPr lang="en-US" dirty="0" err="1" smtClean="0"/>
              <a:t>läpimenoajat</a:t>
            </a:r>
            <a:r>
              <a:rPr lang="en-US" dirty="0" smtClean="0"/>
              <a:t> (</a:t>
            </a:r>
            <a:r>
              <a:rPr lang="en-US" dirty="0" err="1" smtClean="0"/>
              <a:t>keskimäärin</a:t>
            </a:r>
            <a:r>
              <a:rPr lang="en-US" dirty="0" smtClean="0"/>
              <a:t> 20+ </a:t>
            </a:r>
            <a:r>
              <a:rPr lang="en-US" dirty="0" err="1" smtClean="0"/>
              <a:t>vuotta</a:t>
            </a:r>
            <a:r>
              <a:rPr lang="en-US" dirty="0" smtClean="0"/>
              <a:t>)</a:t>
            </a:r>
          </a:p>
          <a:p>
            <a:r>
              <a:rPr lang="en-US" dirty="0" err="1" smtClean="0"/>
              <a:t>Globaalia</a:t>
            </a:r>
            <a:r>
              <a:rPr lang="en-US" dirty="0" smtClean="0"/>
              <a:t> </a:t>
            </a:r>
            <a:r>
              <a:rPr lang="en-US" dirty="0" err="1" smtClean="0"/>
              <a:t>toimintaa</a:t>
            </a:r>
            <a:r>
              <a:rPr lang="en-US" dirty="0" smtClean="0"/>
              <a:t> – </a:t>
            </a:r>
            <a:r>
              <a:rPr lang="en-US" dirty="0" err="1" smtClean="0"/>
              <a:t>kaikki</a:t>
            </a:r>
            <a:r>
              <a:rPr lang="en-US" dirty="0" smtClean="0"/>
              <a:t> </a:t>
            </a:r>
            <a:r>
              <a:rPr lang="en-US" dirty="0" err="1" smtClean="0"/>
              <a:t>alueet</a:t>
            </a:r>
            <a:r>
              <a:rPr lang="en-US" dirty="0" smtClean="0"/>
              <a:t> </a:t>
            </a:r>
            <a:r>
              <a:rPr lang="en-US" dirty="0" err="1" smtClean="0"/>
              <a:t>kilpailevat</a:t>
            </a:r>
            <a:r>
              <a:rPr lang="en-US" dirty="0" smtClean="0"/>
              <a:t> </a:t>
            </a:r>
            <a:r>
              <a:rPr lang="en-US" dirty="0" err="1" smtClean="0"/>
              <a:t>samasta</a:t>
            </a:r>
            <a:r>
              <a:rPr lang="en-US" dirty="0" smtClean="0"/>
              <a:t> </a:t>
            </a:r>
            <a:r>
              <a:rPr lang="en-US" dirty="0" err="1" smtClean="0"/>
              <a:t>malminetsinnän</a:t>
            </a:r>
            <a:r>
              <a:rPr lang="en-US" dirty="0" smtClean="0"/>
              <a:t> </a:t>
            </a:r>
            <a:r>
              <a:rPr lang="en-US" dirty="0" err="1" smtClean="0"/>
              <a:t>riskirahoituksesta</a:t>
            </a:r>
            <a:endParaRPr lang="en-US" dirty="0" smtClean="0"/>
          </a:p>
          <a:p>
            <a:pPr lvl="1"/>
            <a:r>
              <a:rPr lang="en-US" dirty="0" err="1" smtClean="0"/>
              <a:t>Maailman</a:t>
            </a:r>
            <a:r>
              <a:rPr lang="en-US" dirty="0" smtClean="0"/>
              <a:t> </a:t>
            </a:r>
            <a:r>
              <a:rPr lang="en-US" dirty="0" err="1" smtClean="0"/>
              <a:t>värimetallien</a:t>
            </a:r>
            <a:r>
              <a:rPr lang="en-US" dirty="0" smtClean="0"/>
              <a:t> </a:t>
            </a:r>
            <a:r>
              <a:rPr lang="en-US" dirty="0" err="1" smtClean="0"/>
              <a:t>etsintäbudjetti</a:t>
            </a:r>
            <a:r>
              <a:rPr lang="en-US" dirty="0" smtClean="0"/>
              <a:t> 2013: 15,2 </a:t>
            </a:r>
            <a:r>
              <a:rPr lang="en-US" dirty="0" err="1" smtClean="0"/>
              <a:t>mrd</a:t>
            </a:r>
            <a:r>
              <a:rPr lang="en-US" dirty="0" smtClean="0"/>
              <a:t>. USD</a:t>
            </a:r>
            <a:endParaRPr lang="en-US" dirty="0"/>
          </a:p>
        </p:txBody>
      </p:sp>
      <p:sp>
        <p:nvSpPr>
          <p:cNvPr id="4" name="Date Placeholder 3"/>
          <p:cNvSpPr>
            <a:spLocks noGrp="1"/>
          </p:cNvSpPr>
          <p:nvPr>
            <p:ph type="dt" sz="quarter" idx="10"/>
          </p:nvPr>
        </p:nvSpPr>
        <p:spPr/>
        <p:txBody>
          <a:bodyPr/>
          <a:lstStyle/>
          <a:p>
            <a:r>
              <a:rPr lang="en-US" smtClean="0"/>
              <a:t>11.6.2014</a:t>
            </a:r>
            <a:endParaRPr lang="fi-FI"/>
          </a:p>
        </p:txBody>
      </p:sp>
      <p:sp>
        <p:nvSpPr>
          <p:cNvPr id="5" name="Slide Number Placeholder 4"/>
          <p:cNvSpPr>
            <a:spLocks noGrp="1"/>
          </p:cNvSpPr>
          <p:nvPr>
            <p:ph type="sldNum" sz="quarter" idx="11"/>
          </p:nvPr>
        </p:nvSpPr>
        <p:spPr/>
        <p:txBody>
          <a:bodyPr/>
          <a:lstStyle/>
          <a:p>
            <a:fld id="{E9B14F82-EAF2-4275-B809-9DA53700D33D}" type="slidenum">
              <a:rPr lang="fi-FI" smtClean="0"/>
              <a:pPr/>
              <a:t>14</a:t>
            </a:fld>
            <a:endParaRPr lang="fi-FI"/>
          </a:p>
        </p:txBody>
      </p:sp>
      <p:sp>
        <p:nvSpPr>
          <p:cNvPr id="6" name="Footer Placeholder 5"/>
          <p:cNvSpPr>
            <a:spLocks noGrp="1"/>
          </p:cNvSpPr>
          <p:nvPr>
            <p:ph type="ftr" sz="quarter" idx="12"/>
          </p:nvPr>
        </p:nvSpPr>
        <p:spPr/>
        <p:txBody>
          <a:bodyPr/>
          <a:lstStyle/>
          <a:p>
            <a:r>
              <a:rPr lang="fi-FI" smtClean="0"/>
              <a:t>Argumenta-seminaari / T. Kauppila</a:t>
            </a:r>
            <a:endParaRPr lang="fi-FI"/>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Varantovelan</a:t>
            </a:r>
            <a:r>
              <a:rPr lang="en-US" dirty="0" smtClean="0"/>
              <a:t> </a:t>
            </a:r>
            <a:r>
              <a:rPr lang="en-US" dirty="0" err="1" smtClean="0"/>
              <a:t>täyttäminen</a:t>
            </a:r>
            <a:r>
              <a:rPr lang="en-US" dirty="0" smtClean="0"/>
              <a:t> (2</a:t>
            </a:r>
            <a:r>
              <a:rPr lang="en-US" dirty="0" smtClean="0"/>
              <a:t>): </a:t>
            </a:r>
            <a:r>
              <a:rPr lang="en-US" dirty="0" err="1" smtClean="0"/>
              <a:t>etsintäaktiviteetin</a:t>
            </a:r>
            <a:r>
              <a:rPr lang="en-US" dirty="0" smtClean="0"/>
              <a:t> </a:t>
            </a:r>
            <a:r>
              <a:rPr lang="en-US" dirty="0" err="1" smtClean="0"/>
              <a:t>houkutteleminen</a:t>
            </a:r>
            <a:endParaRPr lang="en-US" dirty="0"/>
          </a:p>
        </p:txBody>
      </p:sp>
      <p:sp>
        <p:nvSpPr>
          <p:cNvPr id="3" name="Content Placeholder 2"/>
          <p:cNvSpPr>
            <a:spLocks noGrp="1"/>
          </p:cNvSpPr>
          <p:nvPr>
            <p:ph idx="1"/>
          </p:nvPr>
        </p:nvSpPr>
        <p:spPr/>
        <p:txBody>
          <a:bodyPr/>
          <a:lstStyle/>
          <a:p>
            <a:r>
              <a:rPr lang="en-US" dirty="0" err="1" smtClean="0"/>
              <a:t>Miten</a:t>
            </a:r>
            <a:r>
              <a:rPr lang="en-US" dirty="0" smtClean="0"/>
              <a:t> </a:t>
            </a:r>
            <a:r>
              <a:rPr lang="en-US" dirty="0" err="1" smtClean="0"/>
              <a:t>etsintäaktiviteettia</a:t>
            </a:r>
            <a:r>
              <a:rPr lang="en-US" dirty="0" smtClean="0"/>
              <a:t> </a:t>
            </a:r>
            <a:r>
              <a:rPr lang="en-US" dirty="0" err="1" smtClean="0"/>
              <a:t>houkutellaan</a:t>
            </a:r>
            <a:r>
              <a:rPr lang="en-US" dirty="0" smtClean="0"/>
              <a:t>?</a:t>
            </a:r>
          </a:p>
          <a:p>
            <a:r>
              <a:rPr lang="en-US" dirty="0" smtClean="0"/>
              <a:t>Fraser Institute Survey of Mining Companies; </a:t>
            </a:r>
            <a:r>
              <a:rPr lang="en-US" dirty="0" err="1" smtClean="0"/>
              <a:t>vuodesta</a:t>
            </a:r>
            <a:r>
              <a:rPr lang="en-US" dirty="0" smtClean="0"/>
              <a:t> 1997</a:t>
            </a:r>
          </a:p>
          <a:p>
            <a:pPr lvl="1"/>
            <a:r>
              <a:rPr lang="en-US" dirty="0" err="1" smtClean="0"/>
              <a:t>Alueen</a:t>
            </a:r>
            <a:r>
              <a:rPr lang="en-US" dirty="0" smtClean="0"/>
              <a:t> </a:t>
            </a:r>
            <a:r>
              <a:rPr lang="en-US" dirty="0" err="1" smtClean="0"/>
              <a:t>houkuttelevuus</a:t>
            </a:r>
            <a:r>
              <a:rPr lang="en-US" dirty="0" smtClean="0"/>
              <a:t> (investment attractiveness) </a:t>
            </a:r>
            <a:r>
              <a:rPr lang="en-US" dirty="0" err="1" smtClean="0"/>
              <a:t>jaetaan</a:t>
            </a:r>
            <a:r>
              <a:rPr lang="en-US" dirty="0" smtClean="0"/>
              <a:t> </a:t>
            </a:r>
            <a:r>
              <a:rPr lang="en-US" dirty="0" err="1" smtClean="0"/>
              <a:t>kahteen</a:t>
            </a:r>
            <a:r>
              <a:rPr lang="en-US" dirty="0" smtClean="0"/>
              <a:t> </a:t>
            </a:r>
            <a:r>
              <a:rPr lang="en-US" dirty="0" err="1" smtClean="0"/>
              <a:t>tekijään</a:t>
            </a:r>
            <a:r>
              <a:rPr lang="en-US" dirty="0" smtClean="0"/>
              <a:t>: </a:t>
            </a:r>
            <a:r>
              <a:rPr lang="en-US" dirty="0" err="1" smtClean="0"/>
              <a:t>geologinen</a:t>
            </a:r>
            <a:r>
              <a:rPr lang="en-US" dirty="0" smtClean="0"/>
              <a:t> </a:t>
            </a:r>
            <a:r>
              <a:rPr lang="en-US" dirty="0" err="1" smtClean="0"/>
              <a:t>potentiaali</a:t>
            </a:r>
            <a:r>
              <a:rPr lang="en-US" dirty="0" smtClean="0"/>
              <a:t> </a:t>
            </a:r>
            <a:r>
              <a:rPr lang="en-US" dirty="0" err="1" smtClean="0"/>
              <a:t>ja</a:t>
            </a:r>
            <a:r>
              <a:rPr lang="en-US" dirty="0" smtClean="0"/>
              <a:t> </a:t>
            </a:r>
            <a:r>
              <a:rPr lang="en-US" dirty="0" err="1" smtClean="0"/>
              <a:t>politiikkapotentiaali</a:t>
            </a:r>
            <a:endParaRPr lang="en-US" dirty="0" smtClean="0"/>
          </a:p>
          <a:p>
            <a:pPr lvl="1"/>
            <a:r>
              <a:rPr lang="en-US" dirty="0" err="1" smtClean="0"/>
              <a:t>Asteikon</a:t>
            </a:r>
            <a:r>
              <a:rPr lang="en-US" dirty="0" smtClean="0"/>
              <a:t> </a:t>
            </a:r>
            <a:r>
              <a:rPr lang="en-US" dirty="0" err="1" smtClean="0"/>
              <a:t>keskellä</a:t>
            </a:r>
            <a:r>
              <a:rPr lang="en-US" dirty="0" smtClean="0"/>
              <a:t> </a:t>
            </a:r>
            <a:r>
              <a:rPr lang="en-US" dirty="0" err="1" smtClean="0"/>
              <a:t>alueen</a:t>
            </a:r>
            <a:r>
              <a:rPr lang="en-US" dirty="0" smtClean="0"/>
              <a:t> </a:t>
            </a:r>
            <a:r>
              <a:rPr lang="en-US" dirty="0" err="1" smtClean="0"/>
              <a:t>houkuttelevuus</a:t>
            </a:r>
            <a:r>
              <a:rPr lang="en-US" dirty="0" smtClean="0"/>
              <a:t> </a:t>
            </a:r>
            <a:r>
              <a:rPr lang="en-US" dirty="0" err="1" smtClean="0"/>
              <a:t>jakautuu</a:t>
            </a:r>
            <a:r>
              <a:rPr lang="en-US" dirty="0" smtClean="0"/>
              <a:t> </a:t>
            </a:r>
            <a:r>
              <a:rPr lang="en-US" dirty="0" err="1" smtClean="0"/>
              <a:t>em</a:t>
            </a:r>
            <a:r>
              <a:rPr lang="en-US" dirty="0" smtClean="0"/>
              <a:t>. </a:t>
            </a:r>
            <a:r>
              <a:rPr lang="en-US" dirty="0" err="1" smtClean="0"/>
              <a:t>kesken</a:t>
            </a:r>
            <a:r>
              <a:rPr lang="en-US" dirty="0" smtClean="0"/>
              <a:t> n. 60:40 –</a:t>
            </a:r>
            <a:r>
              <a:rPr lang="en-US" dirty="0" err="1" smtClean="0"/>
              <a:t>suhteessa</a:t>
            </a:r>
            <a:endParaRPr lang="en-US" dirty="0" smtClean="0"/>
          </a:p>
          <a:p>
            <a:pPr lvl="1"/>
            <a:r>
              <a:rPr lang="en-US" dirty="0" err="1" smtClean="0"/>
              <a:t>Vuoden</a:t>
            </a:r>
            <a:r>
              <a:rPr lang="en-US" dirty="0" smtClean="0"/>
              <a:t> 2013 </a:t>
            </a:r>
            <a:r>
              <a:rPr lang="en-US" dirty="0" err="1" smtClean="0"/>
              <a:t>tutkimuksessa</a:t>
            </a:r>
            <a:r>
              <a:rPr lang="en-US" dirty="0" smtClean="0"/>
              <a:t> </a:t>
            </a:r>
            <a:r>
              <a:rPr lang="en-US" dirty="0" err="1" smtClean="0"/>
              <a:t>parhaat</a:t>
            </a:r>
            <a:r>
              <a:rPr lang="en-US" dirty="0" smtClean="0"/>
              <a:t> Policy Perception Index –</a:t>
            </a:r>
            <a:r>
              <a:rPr lang="en-US" dirty="0" err="1" smtClean="0"/>
              <a:t>pisteet</a:t>
            </a:r>
            <a:r>
              <a:rPr lang="en-US" dirty="0" smtClean="0"/>
              <a:t> </a:t>
            </a:r>
            <a:r>
              <a:rPr lang="en-US" dirty="0" err="1" smtClean="0"/>
              <a:t>saivat</a:t>
            </a:r>
            <a:r>
              <a:rPr lang="en-US" dirty="0" smtClean="0"/>
              <a:t> </a:t>
            </a:r>
            <a:r>
              <a:rPr lang="en-US" dirty="0" err="1" smtClean="0"/>
              <a:t>Ruotsi</a:t>
            </a:r>
            <a:r>
              <a:rPr lang="en-US" dirty="0" smtClean="0"/>
              <a:t>, Suomi, Alberta, </a:t>
            </a:r>
            <a:r>
              <a:rPr lang="en-US" dirty="0" err="1" smtClean="0"/>
              <a:t>Irlanti</a:t>
            </a:r>
            <a:r>
              <a:rPr lang="en-US" dirty="0" smtClean="0"/>
              <a:t> </a:t>
            </a:r>
            <a:r>
              <a:rPr lang="en-US" dirty="0" err="1" smtClean="0"/>
              <a:t>ja</a:t>
            </a:r>
            <a:r>
              <a:rPr lang="en-US" dirty="0" smtClean="0"/>
              <a:t> Wyoming</a:t>
            </a:r>
          </a:p>
          <a:p>
            <a:pPr lvl="1"/>
            <a:r>
              <a:rPr lang="en-US" dirty="0" err="1" smtClean="0"/>
              <a:t>Huonoimmat</a:t>
            </a:r>
            <a:r>
              <a:rPr lang="en-US" dirty="0" smtClean="0"/>
              <a:t> </a:t>
            </a:r>
            <a:r>
              <a:rPr lang="en-US" dirty="0" err="1" smtClean="0"/>
              <a:t>PPI:t</a:t>
            </a:r>
            <a:r>
              <a:rPr lang="en-US" dirty="0" smtClean="0"/>
              <a:t> </a:t>
            </a:r>
            <a:r>
              <a:rPr lang="en-US" dirty="0" err="1" smtClean="0"/>
              <a:t>saivat</a:t>
            </a:r>
            <a:r>
              <a:rPr lang="en-US" dirty="0" smtClean="0"/>
              <a:t> </a:t>
            </a:r>
            <a:r>
              <a:rPr lang="en-US" dirty="0" err="1" smtClean="0"/>
              <a:t>Kirgistan</a:t>
            </a:r>
            <a:r>
              <a:rPr lang="en-US" dirty="0" smtClean="0"/>
              <a:t>, Venezuela, </a:t>
            </a:r>
            <a:r>
              <a:rPr lang="en-US" dirty="0" err="1" smtClean="0"/>
              <a:t>Filippiinit</a:t>
            </a:r>
            <a:r>
              <a:rPr lang="en-US" dirty="0" smtClean="0"/>
              <a:t>, </a:t>
            </a:r>
            <a:r>
              <a:rPr lang="en-US" dirty="0" err="1" smtClean="0"/>
              <a:t>Argentiina</a:t>
            </a:r>
            <a:r>
              <a:rPr lang="en-US" dirty="0" smtClean="0"/>
              <a:t>/Rioja </a:t>
            </a:r>
            <a:r>
              <a:rPr lang="en-US" dirty="0" err="1" smtClean="0"/>
              <a:t>ja</a:t>
            </a:r>
            <a:r>
              <a:rPr lang="en-US" dirty="0" smtClean="0"/>
              <a:t> Angola</a:t>
            </a:r>
          </a:p>
          <a:p>
            <a:pPr lvl="1"/>
            <a:endParaRPr lang="en-US" dirty="0"/>
          </a:p>
        </p:txBody>
      </p:sp>
      <p:sp>
        <p:nvSpPr>
          <p:cNvPr id="4" name="Date Placeholder 3"/>
          <p:cNvSpPr>
            <a:spLocks noGrp="1"/>
          </p:cNvSpPr>
          <p:nvPr>
            <p:ph type="dt" sz="quarter" idx="10"/>
          </p:nvPr>
        </p:nvSpPr>
        <p:spPr/>
        <p:txBody>
          <a:bodyPr/>
          <a:lstStyle/>
          <a:p>
            <a:r>
              <a:rPr lang="en-US" smtClean="0"/>
              <a:t>11.6.2014</a:t>
            </a:r>
            <a:endParaRPr lang="fi-FI"/>
          </a:p>
        </p:txBody>
      </p:sp>
      <p:sp>
        <p:nvSpPr>
          <p:cNvPr id="5" name="Slide Number Placeholder 4"/>
          <p:cNvSpPr>
            <a:spLocks noGrp="1"/>
          </p:cNvSpPr>
          <p:nvPr>
            <p:ph type="sldNum" sz="quarter" idx="11"/>
          </p:nvPr>
        </p:nvSpPr>
        <p:spPr/>
        <p:txBody>
          <a:bodyPr/>
          <a:lstStyle/>
          <a:p>
            <a:fld id="{E9B14F82-EAF2-4275-B809-9DA53700D33D}" type="slidenum">
              <a:rPr lang="fi-FI" smtClean="0"/>
              <a:pPr/>
              <a:t>15</a:t>
            </a:fld>
            <a:endParaRPr lang="fi-FI"/>
          </a:p>
        </p:txBody>
      </p:sp>
      <p:sp>
        <p:nvSpPr>
          <p:cNvPr id="6" name="Footer Placeholder 5"/>
          <p:cNvSpPr>
            <a:spLocks noGrp="1"/>
          </p:cNvSpPr>
          <p:nvPr>
            <p:ph type="ftr" sz="quarter" idx="12"/>
          </p:nvPr>
        </p:nvSpPr>
        <p:spPr/>
        <p:txBody>
          <a:bodyPr/>
          <a:lstStyle/>
          <a:p>
            <a:r>
              <a:rPr lang="fi-FI" smtClean="0"/>
              <a:t>Argumenta-seminaari / T. Kauppila</a:t>
            </a:r>
            <a:endParaRPr lang="fi-FI"/>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Varantovelan</a:t>
            </a:r>
            <a:r>
              <a:rPr lang="en-US" dirty="0" smtClean="0"/>
              <a:t> </a:t>
            </a:r>
            <a:r>
              <a:rPr lang="en-US" dirty="0" err="1" smtClean="0"/>
              <a:t>täyttäminen</a:t>
            </a:r>
            <a:r>
              <a:rPr lang="en-US" dirty="0" smtClean="0"/>
              <a:t> (3</a:t>
            </a:r>
            <a:r>
              <a:rPr lang="en-US" dirty="0" smtClean="0"/>
              <a:t>): </a:t>
            </a:r>
            <a:r>
              <a:rPr lang="en-US" dirty="0" err="1" smtClean="0"/>
              <a:t>mitä</a:t>
            </a:r>
            <a:r>
              <a:rPr lang="en-US" dirty="0" smtClean="0"/>
              <a:t> </a:t>
            </a:r>
            <a:r>
              <a:rPr lang="en-US" dirty="0" err="1" smtClean="0"/>
              <a:t>kaivosyhtiöt</a:t>
            </a:r>
            <a:r>
              <a:rPr lang="en-US" dirty="0" smtClean="0"/>
              <a:t> </a:t>
            </a:r>
            <a:r>
              <a:rPr lang="en-US" dirty="0" err="1" smtClean="0"/>
              <a:t>haluavat</a:t>
            </a:r>
            <a:r>
              <a:rPr lang="en-US" dirty="0" smtClean="0"/>
              <a:t>?</a:t>
            </a:r>
            <a:endParaRPr lang="en-US" dirty="0"/>
          </a:p>
        </p:txBody>
      </p:sp>
      <p:sp>
        <p:nvSpPr>
          <p:cNvPr id="3" name="Content Placeholder 2"/>
          <p:cNvSpPr>
            <a:spLocks noGrp="1"/>
          </p:cNvSpPr>
          <p:nvPr>
            <p:ph idx="1"/>
          </p:nvPr>
        </p:nvSpPr>
        <p:spPr/>
        <p:txBody>
          <a:bodyPr/>
          <a:lstStyle/>
          <a:p>
            <a:r>
              <a:rPr lang="en-US" sz="2000" b="1" dirty="0" err="1" smtClean="0"/>
              <a:t>Tehokas</a:t>
            </a:r>
            <a:r>
              <a:rPr lang="en-US" sz="2000" b="1" dirty="0" smtClean="0"/>
              <a:t>, </a:t>
            </a:r>
            <a:r>
              <a:rPr lang="en-US" sz="2000" b="1" dirty="0" err="1" smtClean="0"/>
              <a:t>nopea</a:t>
            </a:r>
            <a:r>
              <a:rPr lang="en-US" sz="2000" b="1" dirty="0" smtClean="0"/>
              <a:t>, </a:t>
            </a:r>
            <a:r>
              <a:rPr lang="en-US" sz="2000" b="1" dirty="0" err="1" smtClean="0"/>
              <a:t>ennustettava</a:t>
            </a:r>
            <a:r>
              <a:rPr lang="en-US" sz="2000" b="1" dirty="0" smtClean="0"/>
              <a:t> </a:t>
            </a:r>
            <a:r>
              <a:rPr lang="en-US" sz="2000" b="1" dirty="0" err="1" smtClean="0"/>
              <a:t>ja</a:t>
            </a:r>
            <a:r>
              <a:rPr lang="en-US" sz="2000" b="1" dirty="0" smtClean="0"/>
              <a:t> </a:t>
            </a:r>
            <a:r>
              <a:rPr lang="en-US" sz="2000" b="1" dirty="0" err="1" smtClean="0"/>
              <a:t>yhtenäinen</a:t>
            </a:r>
            <a:r>
              <a:rPr lang="en-US" sz="2000" b="1" dirty="0" smtClean="0"/>
              <a:t> </a:t>
            </a:r>
            <a:r>
              <a:rPr lang="en-US" sz="2000" b="1" dirty="0" err="1" smtClean="0"/>
              <a:t>hallinnollinen</a:t>
            </a:r>
            <a:r>
              <a:rPr lang="en-US" sz="2000" b="1" dirty="0" smtClean="0"/>
              <a:t> </a:t>
            </a:r>
            <a:r>
              <a:rPr lang="en-US" sz="2000" b="1" dirty="0" err="1" smtClean="0"/>
              <a:t>prosessi</a:t>
            </a:r>
            <a:endParaRPr lang="en-US" sz="2000" b="1" dirty="0" smtClean="0"/>
          </a:p>
          <a:p>
            <a:r>
              <a:rPr lang="en-US" sz="2000" dirty="0" err="1" smtClean="0"/>
              <a:t>Vakaat</a:t>
            </a:r>
            <a:r>
              <a:rPr lang="en-US" sz="2000" dirty="0" smtClean="0"/>
              <a:t>, </a:t>
            </a:r>
            <a:r>
              <a:rPr lang="en-US" sz="2000" dirty="0" err="1" smtClean="0"/>
              <a:t>tieteeseen</a:t>
            </a:r>
            <a:r>
              <a:rPr lang="en-US" sz="2000" dirty="0" smtClean="0"/>
              <a:t> </a:t>
            </a:r>
            <a:r>
              <a:rPr lang="en-US" sz="2000" dirty="0" err="1" smtClean="0"/>
              <a:t>pohjautuvat</a:t>
            </a:r>
            <a:r>
              <a:rPr lang="en-US" sz="2000" dirty="0" smtClean="0"/>
              <a:t> </a:t>
            </a:r>
            <a:r>
              <a:rPr lang="en-US" sz="2000" dirty="0" err="1" smtClean="0"/>
              <a:t>ympäristösäädökset</a:t>
            </a:r>
            <a:r>
              <a:rPr lang="en-US" sz="2000" dirty="0" smtClean="0"/>
              <a:t>; </a:t>
            </a:r>
            <a:r>
              <a:rPr lang="en-US" sz="2000" dirty="0" err="1" smtClean="0"/>
              <a:t>yhtenäinen</a:t>
            </a:r>
            <a:r>
              <a:rPr lang="en-US" sz="2000" dirty="0" smtClean="0"/>
              <a:t> </a:t>
            </a:r>
            <a:r>
              <a:rPr lang="en-US" sz="2000" dirty="0" err="1" smtClean="0"/>
              <a:t>ja</a:t>
            </a:r>
            <a:r>
              <a:rPr lang="en-US" sz="2000" dirty="0" smtClean="0"/>
              <a:t> </a:t>
            </a:r>
            <a:r>
              <a:rPr lang="en-US" sz="2000" dirty="0" err="1" smtClean="0"/>
              <a:t>nopea</a:t>
            </a:r>
            <a:r>
              <a:rPr lang="en-US" sz="2000" dirty="0" smtClean="0"/>
              <a:t> </a:t>
            </a:r>
            <a:r>
              <a:rPr lang="en-US" sz="2000" dirty="0" err="1" smtClean="0"/>
              <a:t>ympäristölupaprosessi</a:t>
            </a:r>
            <a:endParaRPr lang="en-US" sz="2000" dirty="0" smtClean="0"/>
          </a:p>
          <a:p>
            <a:r>
              <a:rPr lang="en-US" sz="2000" dirty="0" err="1" smtClean="0"/>
              <a:t>Viranomaistoiminnan</a:t>
            </a:r>
            <a:r>
              <a:rPr lang="en-US" sz="2000" dirty="0" smtClean="0"/>
              <a:t> </a:t>
            </a:r>
            <a:r>
              <a:rPr lang="en-US" sz="2000" dirty="0" err="1" smtClean="0"/>
              <a:t>ja</a:t>
            </a:r>
            <a:r>
              <a:rPr lang="en-US" sz="2000" dirty="0" smtClean="0"/>
              <a:t> </a:t>
            </a:r>
            <a:r>
              <a:rPr lang="en-US" sz="2000" dirty="0" err="1" smtClean="0"/>
              <a:t>lainsäädännön</a:t>
            </a:r>
            <a:r>
              <a:rPr lang="en-US" sz="2000" dirty="0" smtClean="0"/>
              <a:t> </a:t>
            </a:r>
            <a:r>
              <a:rPr lang="en-US" sz="2000" dirty="0" err="1" smtClean="0"/>
              <a:t>ennustettavuus</a:t>
            </a:r>
            <a:r>
              <a:rPr lang="en-US" sz="2000" dirty="0" smtClean="0"/>
              <a:t> </a:t>
            </a:r>
            <a:r>
              <a:rPr lang="en-US" sz="2000" dirty="0" err="1" smtClean="0"/>
              <a:t>ja</a:t>
            </a:r>
            <a:r>
              <a:rPr lang="en-US" sz="2000" dirty="0" smtClean="0"/>
              <a:t> </a:t>
            </a:r>
            <a:r>
              <a:rPr lang="en-US" sz="2000" dirty="0" err="1" smtClean="0"/>
              <a:t>yhdenmukaiset</a:t>
            </a:r>
            <a:r>
              <a:rPr lang="en-US" sz="2000" dirty="0" smtClean="0"/>
              <a:t> </a:t>
            </a:r>
            <a:r>
              <a:rPr lang="en-US" sz="2000" dirty="0" err="1" smtClean="0"/>
              <a:t>käytännöt</a:t>
            </a:r>
            <a:endParaRPr lang="en-US" sz="2000" dirty="0" smtClean="0"/>
          </a:p>
          <a:p>
            <a:r>
              <a:rPr lang="en-US" sz="2000" dirty="0" smtClean="0"/>
              <a:t>Ei </a:t>
            </a:r>
            <a:r>
              <a:rPr lang="en-US" sz="2000" dirty="0" err="1" smtClean="0"/>
              <a:t>päällekkäistä</a:t>
            </a:r>
            <a:r>
              <a:rPr lang="en-US" sz="2000" dirty="0" smtClean="0"/>
              <a:t> </a:t>
            </a:r>
            <a:r>
              <a:rPr lang="en-US" sz="2000" dirty="0" err="1" smtClean="0"/>
              <a:t>saatikka</a:t>
            </a:r>
            <a:r>
              <a:rPr lang="en-US" sz="2000" dirty="0" smtClean="0"/>
              <a:t> </a:t>
            </a:r>
            <a:r>
              <a:rPr lang="en-US" sz="2000" dirty="0" err="1" smtClean="0"/>
              <a:t>ristiriitaista</a:t>
            </a:r>
            <a:r>
              <a:rPr lang="en-US" sz="2000" dirty="0" smtClean="0"/>
              <a:t> </a:t>
            </a:r>
            <a:r>
              <a:rPr lang="en-US" sz="2000" dirty="0" err="1" smtClean="0"/>
              <a:t>sääntelyä</a:t>
            </a:r>
            <a:r>
              <a:rPr lang="en-US" sz="2000" dirty="0" smtClean="0"/>
              <a:t> (</a:t>
            </a:r>
            <a:r>
              <a:rPr lang="en-US" sz="2000" dirty="0" err="1" smtClean="0"/>
              <a:t>valtion</a:t>
            </a:r>
            <a:r>
              <a:rPr lang="en-US" sz="2000" dirty="0" smtClean="0"/>
              <a:t>, </a:t>
            </a:r>
            <a:r>
              <a:rPr lang="en-US" sz="2000" dirty="0" err="1" smtClean="0"/>
              <a:t>kuntien</a:t>
            </a:r>
            <a:r>
              <a:rPr lang="en-US" sz="2000" dirty="0" smtClean="0"/>
              <a:t>, </a:t>
            </a:r>
            <a:r>
              <a:rPr lang="en-US" sz="2000" dirty="0" err="1" smtClean="0"/>
              <a:t>maakuntien</a:t>
            </a:r>
            <a:r>
              <a:rPr lang="en-US" sz="2000" dirty="0" smtClean="0"/>
              <a:t>, </a:t>
            </a:r>
            <a:r>
              <a:rPr lang="en-US" sz="2000" dirty="0" err="1" smtClean="0"/>
              <a:t>sektoreiden</a:t>
            </a:r>
            <a:r>
              <a:rPr lang="en-US" sz="2000" dirty="0" smtClean="0"/>
              <a:t>)</a:t>
            </a:r>
          </a:p>
          <a:p>
            <a:r>
              <a:rPr lang="en-US" sz="2000" dirty="0" err="1" smtClean="0"/>
              <a:t>Tehokas</a:t>
            </a:r>
            <a:r>
              <a:rPr lang="en-US" sz="2000" dirty="0" smtClean="0"/>
              <a:t>, </a:t>
            </a:r>
            <a:r>
              <a:rPr lang="en-US" sz="2000" dirty="0" err="1" smtClean="0"/>
              <a:t>läpinäkyvä</a:t>
            </a:r>
            <a:r>
              <a:rPr lang="en-US" sz="2000" dirty="0" smtClean="0"/>
              <a:t>, </a:t>
            </a:r>
            <a:r>
              <a:rPr lang="en-US" sz="2000" dirty="0" err="1" smtClean="0"/>
              <a:t>oikeudenmukainen</a:t>
            </a:r>
            <a:r>
              <a:rPr lang="en-US" sz="2000" dirty="0" smtClean="0"/>
              <a:t>, </a:t>
            </a:r>
            <a:r>
              <a:rPr lang="en-US" sz="2000" dirty="0" err="1" smtClean="0"/>
              <a:t>korruptoitumaton</a:t>
            </a:r>
            <a:r>
              <a:rPr lang="en-US" sz="2000" dirty="0" smtClean="0"/>
              <a:t> </a:t>
            </a:r>
            <a:r>
              <a:rPr lang="en-US" sz="2000" dirty="0" err="1" smtClean="0"/>
              <a:t>oikeusjärjestelmä</a:t>
            </a:r>
            <a:endParaRPr lang="en-US" sz="2000" dirty="0" smtClean="0"/>
          </a:p>
          <a:p>
            <a:r>
              <a:rPr lang="en-US" sz="2000" b="1" dirty="0" smtClean="0"/>
              <a:t>‘Finders, keepers’, </a:t>
            </a:r>
            <a:r>
              <a:rPr lang="en-US" sz="2000" b="1" dirty="0" err="1" smtClean="0"/>
              <a:t>saat</a:t>
            </a:r>
            <a:r>
              <a:rPr lang="en-US" sz="2000" b="1" dirty="0" smtClean="0"/>
              <a:t> </a:t>
            </a:r>
            <a:r>
              <a:rPr lang="en-US" sz="2000" b="1" dirty="0" err="1" smtClean="0"/>
              <a:t>pitää</a:t>
            </a:r>
            <a:r>
              <a:rPr lang="en-US" sz="2000" b="1" dirty="0" smtClean="0"/>
              <a:t> </a:t>
            </a:r>
            <a:r>
              <a:rPr lang="en-US" sz="2000" b="1" dirty="0" err="1" smtClean="0"/>
              <a:t>minkä</a:t>
            </a:r>
            <a:r>
              <a:rPr lang="en-US" sz="2000" b="1" dirty="0" smtClean="0"/>
              <a:t> </a:t>
            </a:r>
            <a:r>
              <a:rPr lang="en-US" sz="2000" b="1" dirty="0" err="1" smtClean="0"/>
              <a:t>löydät</a:t>
            </a:r>
            <a:endParaRPr lang="en-US" sz="2000" b="1" dirty="0" smtClean="0"/>
          </a:p>
          <a:p>
            <a:r>
              <a:rPr lang="en-US" sz="2000" dirty="0" err="1" smtClean="0"/>
              <a:t>Maanomistuksen</a:t>
            </a:r>
            <a:r>
              <a:rPr lang="en-US" sz="2000" dirty="0" smtClean="0"/>
              <a:t>  </a:t>
            </a:r>
            <a:r>
              <a:rPr lang="en-US" sz="2000" dirty="0" err="1" smtClean="0"/>
              <a:t>ja</a:t>
            </a:r>
            <a:r>
              <a:rPr lang="en-US" sz="2000" dirty="0" smtClean="0"/>
              <a:t> </a:t>
            </a:r>
            <a:r>
              <a:rPr lang="en-US" sz="2000" dirty="0" err="1" smtClean="0"/>
              <a:t>hallintaoikeuden</a:t>
            </a:r>
            <a:r>
              <a:rPr lang="en-US" sz="2000" dirty="0" smtClean="0"/>
              <a:t> </a:t>
            </a:r>
            <a:r>
              <a:rPr lang="en-US" sz="2000" dirty="0" err="1" smtClean="0"/>
              <a:t>varmuus</a:t>
            </a:r>
            <a:r>
              <a:rPr lang="en-US" sz="2000" dirty="0" smtClean="0"/>
              <a:t> </a:t>
            </a:r>
            <a:r>
              <a:rPr lang="en-US" sz="2000" dirty="0" err="1" smtClean="0"/>
              <a:t>ja</a:t>
            </a:r>
            <a:r>
              <a:rPr lang="en-US" sz="2000" dirty="0" smtClean="0"/>
              <a:t> </a:t>
            </a:r>
            <a:r>
              <a:rPr lang="en-US" sz="2000" dirty="0" err="1" smtClean="0"/>
              <a:t>vakaa</a:t>
            </a:r>
            <a:r>
              <a:rPr lang="en-US" sz="2000" dirty="0" smtClean="0"/>
              <a:t> </a:t>
            </a:r>
            <a:r>
              <a:rPr lang="en-US" sz="2000" dirty="0" err="1" smtClean="0"/>
              <a:t>kaivospolitiikka</a:t>
            </a:r>
            <a:endParaRPr lang="en-US" sz="2000" dirty="0" smtClean="0"/>
          </a:p>
          <a:p>
            <a:r>
              <a:rPr lang="en-US" sz="2000" dirty="0" err="1" smtClean="0"/>
              <a:t>Ennustettavat</a:t>
            </a:r>
            <a:r>
              <a:rPr lang="en-US" sz="2000" dirty="0" smtClean="0"/>
              <a:t> </a:t>
            </a:r>
            <a:r>
              <a:rPr lang="en-US" sz="2000" dirty="0" err="1" smtClean="0"/>
              <a:t>suojelualueet</a:t>
            </a:r>
            <a:endParaRPr lang="en-US" sz="2000" dirty="0" smtClean="0"/>
          </a:p>
          <a:p>
            <a:r>
              <a:rPr lang="en-US" sz="2000" dirty="0" err="1" smtClean="0"/>
              <a:t>Poliittinen</a:t>
            </a:r>
            <a:r>
              <a:rPr lang="en-US" sz="2000" dirty="0" smtClean="0"/>
              <a:t> </a:t>
            </a:r>
            <a:r>
              <a:rPr lang="en-US" sz="2000" dirty="0" err="1" smtClean="0"/>
              <a:t>vakaus</a:t>
            </a:r>
            <a:endParaRPr lang="en-US" sz="2000" dirty="0" smtClean="0"/>
          </a:p>
          <a:p>
            <a:endParaRPr lang="en-US" sz="2000" dirty="0" smtClean="0"/>
          </a:p>
        </p:txBody>
      </p:sp>
      <p:sp>
        <p:nvSpPr>
          <p:cNvPr id="4" name="Date Placeholder 3"/>
          <p:cNvSpPr>
            <a:spLocks noGrp="1"/>
          </p:cNvSpPr>
          <p:nvPr>
            <p:ph type="dt" sz="quarter" idx="10"/>
          </p:nvPr>
        </p:nvSpPr>
        <p:spPr/>
        <p:txBody>
          <a:bodyPr/>
          <a:lstStyle/>
          <a:p>
            <a:r>
              <a:rPr lang="en-US" smtClean="0"/>
              <a:t>11.6.2014</a:t>
            </a:r>
            <a:endParaRPr lang="fi-FI"/>
          </a:p>
        </p:txBody>
      </p:sp>
      <p:sp>
        <p:nvSpPr>
          <p:cNvPr id="5" name="Slide Number Placeholder 4"/>
          <p:cNvSpPr>
            <a:spLocks noGrp="1"/>
          </p:cNvSpPr>
          <p:nvPr>
            <p:ph type="sldNum" sz="quarter" idx="11"/>
          </p:nvPr>
        </p:nvSpPr>
        <p:spPr/>
        <p:txBody>
          <a:bodyPr/>
          <a:lstStyle/>
          <a:p>
            <a:fld id="{E9B14F82-EAF2-4275-B809-9DA53700D33D}" type="slidenum">
              <a:rPr lang="fi-FI" smtClean="0"/>
              <a:pPr/>
              <a:t>16</a:t>
            </a:fld>
            <a:endParaRPr lang="fi-FI"/>
          </a:p>
        </p:txBody>
      </p:sp>
      <p:sp>
        <p:nvSpPr>
          <p:cNvPr id="6" name="Footer Placeholder 5"/>
          <p:cNvSpPr>
            <a:spLocks noGrp="1"/>
          </p:cNvSpPr>
          <p:nvPr>
            <p:ph type="ftr" sz="quarter" idx="12"/>
          </p:nvPr>
        </p:nvSpPr>
        <p:spPr/>
        <p:txBody>
          <a:bodyPr/>
          <a:lstStyle/>
          <a:p>
            <a:r>
              <a:rPr lang="fi-FI" smtClean="0"/>
              <a:t>Argumenta-seminaari / T. Kauppila</a:t>
            </a:r>
            <a:endParaRPr lang="fi-FI"/>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Varantovelan</a:t>
            </a:r>
            <a:r>
              <a:rPr lang="en-US" dirty="0" smtClean="0"/>
              <a:t> </a:t>
            </a:r>
            <a:r>
              <a:rPr lang="en-US" dirty="0" err="1" smtClean="0"/>
              <a:t>täyttäminen</a:t>
            </a:r>
            <a:r>
              <a:rPr lang="en-US" dirty="0" smtClean="0"/>
              <a:t> (4</a:t>
            </a:r>
            <a:r>
              <a:rPr lang="en-US" dirty="0" smtClean="0"/>
              <a:t>): </a:t>
            </a:r>
            <a:r>
              <a:rPr lang="en-US" dirty="0" err="1" smtClean="0"/>
              <a:t>mitä</a:t>
            </a:r>
            <a:r>
              <a:rPr lang="en-US" dirty="0" smtClean="0"/>
              <a:t> </a:t>
            </a:r>
            <a:r>
              <a:rPr lang="en-US" dirty="0" err="1" smtClean="0"/>
              <a:t>kaivosyhtiöt</a:t>
            </a:r>
            <a:r>
              <a:rPr lang="en-US" dirty="0" smtClean="0"/>
              <a:t> </a:t>
            </a:r>
            <a:r>
              <a:rPr lang="en-US" dirty="0" err="1" smtClean="0"/>
              <a:t>haluavat</a:t>
            </a:r>
            <a:r>
              <a:rPr lang="en-US" dirty="0" smtClean="0"/>
              <a:t>?</a:t>
            </a:r>
            <a:endParaRPr lang="en-US" dirty="0"/>
          </a:p>
        </p:txBody>
      </p:sp>
      <p:sp>
        <p:nvSpPr>
          <p:cNvPr id="3" name="Content Placeholder 2"/>
          <p:cNvSpPr>
            <a:spLocks noGrp="1"/>
          </p:cNvSpPr>
          <p:nvPr>
            <p:ph idx="1"/>
          </p:nvPr>
        </p:nvSpPr>
        <p:spPr/>
        <p:txBody>
          <a:bodyPr/>
          <a:lstStyle/>
          <a:p>
            <a:r>
              <a:rPr lang="en-US" b="1" dirty="0" err="1" smtClean="0"/>
              <a:t>Verotus</a:t>
            </a:r>
            <a:r>
              <a:rPr lang="en-US" b="1" dirty="0" smtClean="0"/>
              <a:t> </a:t>
            </a:r>
            <a:r>
              <a:rPr lang="en-US" b="1" dirty="0" err="1" smtClean="0"/>
              <a:t>ja</a:t>
            </a:r>
            <a:r>
              <a:rPr lang="en-US" b="1" dirty="0" smtClean="0"/>
              <a:t> </a:t>
            </a:r>
            <a:r>
              <a:rPr lang="en-US" b="1" dirty="0" err="1" smtClean="0"/>
              <a:t>maksut</a:t>
            </a:r>
            <a:endParaRPr lang="en-US" b="1" dirty="0" smtClean="0"/>
          </a:p>
          <a:p>
            <a:r>
              <a:rPr lang="en-US" dirty="0" err="1" smtClean="0"/>
              <a:t>Kohtuullinen</a:t>
            </a:r>
            <a:r>
              <a:rPr lang="en-US" dirty="0" smtClean="0"/>
              <a:t> </a:t>
            </a:r>
            <a:r>
              <a:rPr lang="en-US" dirty="0" err="1" smtClean="0"/>
              <a:t>verotus</a:t>
            </a:r>
            <a:r>
              <a:rPr lang="en-US" dirty="0" smtClean="0"/>
              <a:t> </a:t>
            </a:r>
            <a:r>
              <a:rPr lang="en-US" dirty="0" err="1" smtClean="0"/>
              <a:t>ja</a:t>
            </a:r>
            <a:r>
              <a:rPr lang="en-US" dirty="0" smtClean="0"/>
              <a:t> </a:t>
            </a:r>
            <a:r>
              <a:rPr lang="en-US" dirty="0" err="1" smtClean="0"/>
              <a:t>ulkomaankaupan</a:t>
            </a:r>
            <a:r>
              <a:rPr lang="en-US" dirty="0" smtClean="0"/>
              <a:t> </a:t>
            </a:r>
            <a:r>
              <a:rPr lang="en-US" dirty="0" err="1" smtClean="0"/>
              <a:t>esteet</a:t>
            </a:r>
            <a:endParaRPr lang="en-US" dirty="0" smtClean="0"/>
          </a:p>
          <a:p>
            <a:r>
              <a:rPr lang="en-US" dirty="0" err="1" smtClean="0"/>
              <a:t>Kohtuulliset</a:t>
            </a:r>
            <a:r>
              <a:rPr lang="en-US" dirty="0" smtClean="0"/>
              <a:t> </a:t>
            </a:r>
            <a:r>
              <a:rPr lang="en-US" dirty="0" err="1" smtClean="0"/>
              <a:t>ja</a:t>
            </a:r>
            <a:r>
              <a:rPr lang="en-US" dirty="0" smtClean="0"/>
              <a:t> </a:t>
            </a:r>
            <a:r>
              <a:rPr lang="en-US" dirty="0" err="1" smtClean="0"/>
              <a:t>ennustettavat</a:t>
            </a:r>
            <a:r>
              <a:rPr lang="en-US" dirty="0" smtClean="0"/>
              <a:t> </a:t>
            </a:r>
            <a:r>
              <a:rPr lang="en-US" dirty="0" err="1" smtClean="0"/>
              <a:t>sosioekonomiset</a:t>
            </a:r>
            <a:r>
              <a:rPr lang="en-US" dirty="0" smtClean="0"/>
              <a:t> </a:t>
            </a:r>
            <a:r>
              <a:rPr lang="en-US" dirty="0" err="1" smtClean="0"/>
              <a:t>ja</a:t>
            </a:r>
            <a:r>
              <a:rPr lang="en-US" dirty="0" smtClean="0"/>
              <a:t> </a:t>
            </a:r>
            <a:r>
              <a:rPr lang="en-US" dirty="0" err="1" smtClean="0"/>
              <a:t>yhteisöjen</a:t>
            </a:r>
            <a:r>
              <a:rPr lang="en-US" dirty="0" smtClean="0"/>
              <a:t> </a:t>
            </a:r>
            <a:r>
              <a:rPr lang="en-US" dirty="0" err="1" smtClean="0"/>
              <a:t>kehittämissopimukset</a:t>
            </a:r>
            <a:r>
              <a:rPr lang="en-US" dirty="0" smtClean="0"/>
              <a:t> (CDA)</a:t>
            </a:r>
          </a:p>
          <a:p>
            <a:r>
              <a:rPr lang="en-US" b="1" dirty="0" err="1" smtClean="0"/>
              <a:t>Toimintaympäristö</a:t>
            </a:r>
            <a:endParaRPr lang="en-US" b="1" dirty="0" smtClean="0"/>
          </a:p>
          <a:p>
            <a:r>
              <a:rPr lang="en-US" dirty="0" err="1" smtClean="0"/>
              <a:t>Infrastruktuuri</a:t>
            </a:r>
            <a:r>
              <a:rPr lang="en-US" dirty="0" smtClean="0"/>
              <a:t> </a:t>
            </a:r>
            <a:r>
              <a:rPr lang="en-US" dirty="0" err="1" smtClean="0"/>
              <a:t>ja</a:t>
            </a:r>
            <a:r>
              <a:rPr lang="en-US" dirty="0" smtClean="0"/>
              <a:t> </a:t>
            </a:r>
            <a:r>
              <a:rPr lang="en-US" dirty="0" err="1" smtClean="0"/>
              <a:t>osaava</a:t>
            </a:r>
            <a:r>
              <a:rPr lang="en-US" dirty="0" smtClean="0"/>
              <a:t> </a:t>
            </a:r>
            <a:r>
              <a:rPr lang="en-US" dirty="0" err="1" smtClean="0"/>
              <a:t>työvoima</a:t>
            </a:r>
            <a:endParaRPr lang="en-US" dirty="0" smtClean="0"/>
          </a:p>
          <a:p>
            <a:r>
              <a:rPr lang="en-US" dirty="0" err="1" smtClean="0"/>
              <a:t>Kohtuulliset</a:t>
            </a:r>
            <a:r>
              <a:rPr lang="en-US" dirty="0" smtClean="0"/>
              <a:t> </a:t>
            </a:r>
            <a:r>
              <a:rPr lang="en-US" dirty="0" err="1" smtClean="0"/>
              <a:t>työvoimasäännökset</a:t>
            </a:r>
            <a:r>
              <a:rPr lang="en-US" dirty="0" smtClean="0"/>
              <a:t> </a:t>
            </a:r>
            <a:r>
              <a:rPr lang="en-US" dirty="0" err="1" smtClean="0"/>
              <a:t>ja</a:t>
            </a:r>
            <a:r>
              <a:rPr lang="en-US" dirty="0" smtClean="0"/>
              <a:t> </a:t>
            </a:r>
            <a:r>
              <a:rPr lang="en-US" dirty="0" err="1" smtClean="0"/>
              <a:t>matala</a:t>
            </a:r>
            <a:r>
              <a:rPr lang="en-US" dirty="0" smtClean="0"/>
              <a:t> </a:t>
            </a:r>
            <a:r>
              <a:rPr lang="en-US" dirty="0" err="1" smtClean="0"/>
              <a:t>työtaisteluherkkyys</a:t>
            </a:r>
            <a:endParaRPr lang="en-US" dirty="0" smtClean="0"/>
          </a:p>
          <a:p>
            <a:r>
              <a:rPr lang="en-US" dirty="0" err="1" smtClean="0"/>
              <a:t>Laadukkaat</a:t>
            </a:r>
            <a:r>
              <a:rPr lang="en-US" dirty="0" smtClean="0"/>
              <a:t> </a:t>
            </a:r>
            <a:r>
              <a:rPr lang="en-US" dirty="0" err="1" smtClean="0"/>
              <a:t>geologiset</a:t>
            </a:r>
            <a:r>
              <a:rPr lang="en-US" dirty="0" smtClean="0"/>
              <a:t> </a:t>
            </a:r>
            <a:r>
              <a:rPr lang="en-US" dirty="0" err="1" smtClean="0"/>
              <a:t>tietokannat</a:t>
            </a:r>
            <a:endParaRPr lang="en-US" dirty="0" smtClean="0"/>
          </a:p>
          <a:p>
            <a:r>
              <a:rPr lang="en-US" dirty="0" err="1" smtClean="0"/>
              <a:t>Turvallisuus</a:t>
            </a:r>
            <a:endParaRPr lang="en-US" dirty="0" smtClean="0"/>
          </a:p>
          <a:p>
            <a:r>
              <a:rPr lang="en-US" dirty="0" err="1" smtClean="0"/>
              <a:t>Matala</a:t>
            </a:r>
            <a:r>
              <a:rPr lang="en-US" dirty="0" smtClean="0"/>
              <a:t> </a:t>
            </a:r>
            <a:r>
              <a:rPr lang="en-US" dirty="0" err="1" smtClean="0"/>
              <a:t>korruptiotaso</a:t>
            </a:r>
            <a:r>
              <a:rPr lang="en-US" dirty="0" smtClean="0"/>
              <a:t>, </a:t>
            </a:r>
            <a:r>
              <a:rPr lang="en-US" dirty="0" err="1" smtClean="0"/>
              <a:t>läpinäkyvyys</a:t>
            </a:r>
            <a:endParaRPr lang="en-US" dirty="0" smtClean="0"/>
          </a:p>
        </p:txBody>
      </p:sp>
      <p:sp>
        <p:nvSpPr>
          <p:cNvPr id="4" name="Date Placeholder 3"/>
          <p:cNvSpPr>
            <a:spLocks noGrp="1"/>
          </p:cNvSpPr>
          <p:nvPr>
            <p:ph type="dt" sz="quarter" idx="10"/>
          </p:nvPr>
        </p:nvSpPr>
        <p:spPr/>
        <p:txBody>
          <a:bodyPr/>
          <a:lstStyle/>
          <a:p>
            <a:r>
              <a:rPr lang="en-US" smtClean="0"/>
              <a:t>11.6.2014</a:t>
            </a:r>
            <a:endParaRPr lang="fi-FI"/>
          </a:p>
        </p:txBody>
      </p:sp>
      <p:sp>
        <p:nvSpPr>
          <p:cNvPr id="5" name="Slide Number Placeholder 4"/>
          <p:cNvSpPr>
            <a:spLocks noGrp="1"/>
          </p:cNvSpPr>
          <p:nvPr>
            <p:ph type="sldNum" sz="quarter" idx="11"/>
          </p:nvPr>
        </p:nvSpPr>
        <p:spPr/>
        <p:txBody>
          <a:bodyPr/>
          <a:lstStyle/>
          <a:p>
            <a:fld id="{E9B14F82-EAF2-4275-B809-9DA53700D33D}" type="slidenum">
              <a:rPr lang="fi-FI" smtClean="0"/>
              <a:pPr/>
              <a:t>17</a:t>
            </a:fld>
            <a:endParaRPr lang="fi-FI"/>
          </a:p>
        </p:txBody>
      </p:sp>
      <p:sp>
        <p:nvSpPr>
          <p:cNvPr id="6" name="Footer Placeholder 5"/>
          <p:cNvSpPr>
            <a:spLocks noGrp="1"/>
          </p:cNvSpPr>
          <p:nvPr>
            <p:ph type="ftr" sz="quarter" idx="12"/>
          </p:nvPr>
        </p:nvSpPr>
        <p:spPr/>
        <p:txBody>
          <a:bodyPr/>
          <a:lstStyle/>
          <a:p>
            <a:r>
              <a:rPr lang="fi-FI" smtClean="0"/>
              <a:t>Argumenta-seminaari / T. Kauppila</a:t>
            </a:r>
            <a:endParaRPr lang="fi-FI"/>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Varantovelan</a:t>
            </a:r>
            <a:r>
              <a:rPr lang="en-US" dirty="0" smtClean="0"/>
              <a:t> </a:t>
            </a:r>
            <a:r>
              <a:rPr lang="en-US" dirty="0" err="1" smtClean="0"/>
              <a:t>täyttäminen</a:t>
            </a:r>
            <a:r>
              <a:rPr lang="en-US" dirty="0" smtClean="0"/>
              <a:t> (5</a:t>
            </a:r>
            <a:r>
              <a:rPr lang="en-US" dirty="0" smtClean="0"/>
              <a:t>): </a:t>
            </a:r>
            <a:r>
              <a:rPr lang="en-US" dirty="0" err="1" smtClean="0"/>
              <a:t>geologisen</a:t>
            </a:r>
            <a:r>
              <a:rPr lang="en-US" dirty="0" smtClean="0"/>
              <a:t> </a:t>
            </a:r>
            <a:r>
              <a:rPr lang="en-US" dirty="0" err="1" smtClean="0"/>
              <a:t>potentiaalin</a:t>
            </a:r>
            <a:r>
              <a:rPr lang="en-US" dirty="0" smtClean="0"/>
              <a:t> </a:t>
            </a:r>
            <a:r>
              <a:rPr lang="en-US" dirty="0" err="1" smtClean="0"/>
              <a:t>parantaminen</a:t>
            </a:r>
            <a:endParaRPr lang="en-US" dirty="0"/>
          </a:p>
        </p:txBody>
      </p:sp>
      <p:sp>
        <p:nvSpPr>
          <p:cNvPr id="3" name="Content Placeholder 2"/>
          <p:cNvSpPr>
            <a:spLocks noGrp="1"/>
          </p:cNvSpPr>
          <p:nvPr>
            <p:ph idx="1"/>
          </p:nvPr>
        </p:nvSpPr>
        <p:spPr/>
        <p:txBody>
          <a:bodyPr/>
          <a:lstStyle/>
          <a:p>
            <a:r>
              <a:rPr lang="en-US" dirty="0" err="1" smtClean="0"/>
              <a:t>Geologista</a:t>
            </a:r>
            <a:r>
              <a:rPr lang="en-US" dirty="0" smtClean="0"/>
              <a:t> </a:t>
            </a:r>
            <a:r>
              <a:rPr lang="en-US" dirty="0" err="1" smtClean="0"/>
              <a:t>potentiaaliakin</a:t>
            </a:r>
            <a:r>
              <a:rPr lang="en-US" dirty="0" smtClean="0"/>
              <a:t> </a:t>
            </a:r>
            <a:r>
              <a:rPr lang="en-US" dirty="0" err="1" smtClean="0"/>
              <a:t>voi</a:t>
            </a:r>
            <a:r>
              <a:rPr lang="en-US" dirty="0" smtClean="0"/>
              <a:t> ‘</a:t>
            </a:r>
            <a:r>
              <a:rPr lang="en-US" dirty="0" err="1" smtClean="0"/>
              <a:t>parantaa</a:t>
            </a:r>
            <a:r>
              <a:rPr lang="en-US" dirty="0" smtClean="0"/>
              <a:t>’</a:t>
            </a:r>
          </a:p>
          <a:p>
            <a:r>
              <a:rPr lang="en-US" dirty="0" err="1" smtClean="0"/>
              <a:t>Laadukkaat</a:t>
            </a:r>
            <a:r>
              <a:rPr lang="en-US" dirty="0" smtClean="0"/>
              <a:t> </a:t>
            </a:r>
            <a:r>
              <a:rPr lang="en-US" dirty="0" err="1" smtClean="0"/>
              <a:t>ja</a:t>
            </a:r>
            <a:r>
              <a:rPr lang="en-US" dirty="0" smtClean="0"/>
              <a:t> </a:t>
            </a:r>
            <a:r>
              <a:rPr lang="en-US" dirty="0" err="1" smtClean="0"/>
              <a:t>kattavat</a:t>
            </a:r>
            <a:r>
              <a:rPr lang="en-US" dirty="0" smtClean="0"/>
              <a:t> </a:t>
            </a:r>
            <a:r>
              <a:rPr lang="en-US" dirty="0" err="1" smtClean="0"/>
              <a:t>geologiset</a:t>
            </a:r>
            <a:r>
              <a:rPr lang="en-US" dirty="0" smtClean="0"/>
              <a:t>, </a:t>
            </a:r>
            <a:r>
              <a:rPr lang="en-US" dirty="0" err="1" smtClean="0"/>
              <a:t>geofysikaaliset</a:t>
            </a:r>
            <a:r>
              <a:rPr lang="en-US" dirty="0" smtClean="0"/>
              <a:t> </a:t>
            </a:r>
            <a:r>
              <a:rPr lang="en-US" dirty="0" err="1" smtClean="0"/>
              <a:t>ja</a:t>
            </a:r>
            <a:r>
              <a:rPr lang="en-US" dirty="0" smtClean="0"/>
              <a:t> </a:t>
            </a:r>
            <a:r>
              <a:rPr lang="en-US" dirty="0" err="1" smtClean="0"/>
              <a:t>geokemialliset</a:t>
            </a:r>
            <a:r>
              <a:rPr lang="en-US" dirty="0" smtClean="0"/>
              <a:t> </a:t>
            </a:r>
            <a:r>
              <a:rPr lang="en-US" dirty="0" err="1" smtClean="0"/>
              <a:t>havaintoaineistot</a:t>
            </a:r>
            <a:endParaRPr lang="en-US" dirty="0" smtClean="0"/>
          </a:p>
          <a:p>
            <a:r>
              <a:rPr lang="en-US" dirty="0" err="1" smtClean="0"/>
              <a:t>Nykyisin</a:t>
            </a:r>
            <a:r>
              <a:rPr lang="en-US" dirty="0" smtClean="0"/>
              <a:t> </a:t>
            </a:r>
            <a:r>
              <a:rPr lang="en-US" dirty="0" err="1" smtClean="0"/>
              <a:t>yleensä</a:t>
            </a:r>
            <a:r>
              <a:rPr lang="en-US" dirty="0" smtClean="0"/>
              <a:t> </a:t>
            </a:r>
            <a:r>
              <a:rPr lang="en-US" dirty="0" err="1" smtClean="0"/>
              <a:t>digitaalisessa</a:t>
            </a:r>
            <a:r>
              <a:rPr lang="en-US" dirty="0" smtClean="0"/>
              <a:t> </a:t>
            </a:r>
            <a:r>
              <a:rPr lang="en-US" dirty="0" err="1" smtClean="0"/>
              <a:t>muodossa</a:t>
            </a:r>
            <a:endParaRPr lang="en-US" dirty="0" smtClean="0"/>
          </a:p>
          <a:p>
            <a:r>
              <a:rPr lang="en-US" dirty="0" err="1" smtClean="0"/>
              <a:t>Aktiivinen</a:t>
            </a:r>
            <a:r>
              <a:rPr lang="en-US" dirty="0" smtClean="0"/>
              <a:t> </a:t>
            </a:r>
            <a:r>
              <a:rPr lang="en-US" dirty="0" err="1" smtClean="0"/>
              <a:t>ja</a:t>
            </a:r>
            <a:r>
              <a:rPr lang="en-US" dirty="0" smtClean="0"/>
              <a:t> </a:t>
            </a:r>
            <a:r>
              <a:rPr lang="en-US" dirty="0" err="1" smtClean="0"/>
              <a:t>korkeatasoinen</a:t>
            </a:r>
            <a:r>
              <a:rPr lang="en-US" dirty="0" smtClean="0"/>
              <a:t> </a:t>
            </a:r>
            <a:r>
              <a:rPr lang="en-US" dirty="0" err="1" smtClean="0"/>
              <a:t>geologinen</a:t>
            </a:r>
            <a:r>
              <a:rPr lang="en-US" dirty="0" smtClean="0"/>
              <a:t> </a:t>
            </a:r>
            <a:r>
              <a:rPr lang="en-US" dirty="0" err="1" smtClean="0"/>
              <a:t>tutkimus</a:t>
            </a:r>
            <a:r>
              <a:rPr lang="en-US" dirty="0" smtClean="0"/>
              <a:t> </a:t>
            </a:r>
            <a:r>
              <a:rPr lang="en-US" dirty="0" err="1" smtClean="0"/>
              <a:t>ja</a:t>
            </a:r>
            <a:r>
              <a:rPr lang="en-US" dirty="0" smtClean="0"/>
              <a:t> </a:t>
            </a:r>
            <a:r>
              <a:rPr lang="en-US" dirty="0" err="1" smtClean="0"/>
              <a:t>julkaisutoiminta</a:t>
            </a:r>
            <a:endParaRPr lang="en-US" dirty="0" smtClean="0"/>
          </a:p>
          <a:p>
            <a:r>
              <a:rPr lang="en-US" dirty="0" err="1" smtClean="0"/>
              <a:t>Suomessa</a:t>
            </a:r>
            <a:r>
              <a:rPr lang="en-US" dirty="0" smtClean="0"/>
              <a:t> GTK on </a:t>
            </a:r>
            <a:r>
              <a:rPr lang="en-US" dirty="0" err="1" smtClean="0"/>
              <a:t>kansallinen</a:t>
            </a:r>
            <a:r>
              <a:rPr lang="en-US" dirty="0" smtClean="0"/>
              <a:t> </a:t>
            </a:r>
            <a:r>
              <a:rPr lang="en-US" dirty="0" err="1" smtClean="0"/>
              <a:t>geotietovarasto</a:t>
            </a:r>
            <a:endParaRPr lang="en-US" dirty="0" smtClean="0"/>
          </a:p>
          <a:p>
            <a:pPr lvl="1"/>
            <a:r>
              <a:rPr lang="en-US" dirty="0" err="1" smtClean="0"/>
              <a:t>Myös</a:t>
            </a:r>
            <a:r>
              <a:rPr lang="en-US" dirty="0" smtClean="0"/>
              <a:t> </a:t>
            </a:r>
            <a:r>
              <a:rPr lang="en-US" dirty="0" err="1" smtClean="0"/>
              <a:t>muiden</a:t>
            </a:r>
            <a:r>
              <a:rPr lang="en-US" dirty="0" smtClean="0"/>
              <a:t> </a:t>
            </a:r>
            <a:r>
              <a:rPr lang="en-US" dirty="0" err="1" smtClean="0"/>
              <a:t>toimijoiden</a:t>
            </a:r>
            <a:r>
              <a:rPr lang="en-US" dirty="0" smtClean="0"/>
              <a:t> </a:t>
            </a:r>
            <a:r>
              <a:rPr lang="en-US" dirty="0" err="1" smtClean="0"/>
              <a:t>aineistot</a:t>
            </a:r>
            <a:r>
              <a:rPr lang="en-US" dirty="0" smtClean="0"/>
              <a:t> </a:t>
            </a:r>
            <a:r>
              <a:rPr lang="en-US" dirty="0" err="1" smtClean="0"/>
              <a:t>kerätään</a:t>
            </a:r>
            <a:r>
              <a:rPr lang="en-US" dirty="0" smtClean="0"/>
              <a:t> </a:t>
            </a:r>
            <a:r>
              <a:rPr lang="en-US" dirty="0" err="1" smtClean="0"/>
              <a:t>GTK:lle</a:t>
            </a:r>
            <a:endParaRPr lang="en-US" dirty="0" smtClean="0"/>
          </a:p>
          <a:p>
            <a:pPr lvl="1"/>
            <a:r>
              <a:rPr lang="en-US" dirty="0" err="1" smtClean="0"/>
              <a:t>Erityisesti</a:t>
            </a:r>
            <a:r>
              <a:rPr lang="en-US" dirty="0" smtClean="0"/>
              <a:t> </a:t>
            </a:r>
            <a:r>
              <a:rPr lang="en-US" dirty="0" err="1" smtClean="0"/>
              <a:t>malminetsintää</a:t>
            </a:r>
            <a:r>
              <a:rPr lang="en-US" dirty="0" smtClean="0"/>
              <a:t> </a:t>
            </a:r>
            <a:r>
              <a:rPr lang="en-US" dirty="0" err="1" smtClean="0"/>
              <a:t>palvelevia</a:t>
            </a:r>
            <a:r>
              <a:rPr lang="en-US" dirty="0" smtClean="0"/>
              <a:t> </a:t>
            </a:r>
            <a:r>
              <a:rPr lang="en-US" dirty="0" err="1" smtClean="0"/>
              <a:t>tietokantoja</a:t>
            </a:r>
            <a:r>
              <a:rPr lang="en-US" dirty="0" smtClean="0"/>
              <a:t> </a:t>
            </a:r>
            <a:r>
              <a:rPr lang="en-US" dirty="0" err="1" smtClean="0"/>
              <a:t>ja</a:t>
            </a:r>
            <a:r>
              <a:rPr lang="en-US" dirty="0" smtClean="0"/>
              <a:t> </a:t>
            </a:r>
            <a:r>
              <a:rPr lang="en-US" dirty="0" err="1" smtClean="0"/>
              <a:t>sovelluksia</a:t>
            </a:r>
            <a:endParaRPr lang="en-US" dirty="0" smtClean="0"/>
          </a:p>
          <a:p>
            <a:pPr lvl="1"/>
            <a:r>
              <a:rPr lang="en-US" dirty="0" err="1" smtClean="0"/>
              <a:t>Kansallinen</a:t>
            </a:r>
            <a:r>
              <a:rPr lang="en-US" dirty="0" smtClean="0"/>
              <a:t> </a:t>
            </a:r>
            <a:r>
              <a:rPr lang="en-US" dirty="0" err="1" smtClean="0"/>
              <a:t>kairasydännäytevarasto</a:t>
            </a:r>
            <a:endParaRPr lang="en-US" dirty="0" smtClean="0"/>
          </a:p>
          <a:p>
            <a:pPr lvl="1"/>
            <a:endParaRPr lang="en-US" dirty="0"/>
          </a:p>
        </p:txBody>
      </p:sp>
      <p:sp>
        <p:nvSpPr>
          <p:cNvPr id="4" name="Date Placeholder 3"/>
          <p:cNvSpPr>
            <a:spLocks noGrp="1"/>
          </p:cNvSpPr>
          <p:nvPr>
            <p:ph type="dt" sz="quarter" idx="10"/>
          </p:nvPr>
        </p:nvSpPr>
        <p:spPr/>
        <p:txBody>
          <a:bodyPr/>
          <a:lstStyle/>
          <a:p>
            <a:r>
              <a:rPr lang="en-US" smtClean="0"/>
              <a:t>11.6.2014</a:t>
            </a:r>
            <a:endParaRPr lang="fi-FI"/>
          </a:p>
        </p:txBody>
      </p:sp>
      <p:sp>
        <p:nvSpPr>
          <p:cNvPr id="5" name="Slide Number Placeholder 4"/>
          <p:cNvSpPr>
            <a:spLocks noGrp="1"/>
          </p:cNvSpPr>
          <p:nvPr>
            <p:ph type="sldNum" sz="quarter" idx="11"/>
          </p:nvPr>
        </p:nvSpPr>
        <p:spPr/>
        <p:txBody>
          <a:bodyPr/>
          <a:lstStyle/>
          <a:p>
            <a:fld id="{E9B14F82-EAF2-4275-B809-9DA53700D33D}" type="slidenum">
              <a:rPr lang="fi-FI" smtClean="0"/>
              <a:pPr/>
              <a:t>18</a:t>
            </a:fld>
            <a:endParaRPr lang="fi-FI"/>
          </a:p>
        </p:txBody>
      </p:sp>
      <p:sp>
        <p:nvSpPr>
          <p:cNvPr id="6" name="Footer Placeholder 5"/>
          <p:cNvSpPr>
            <a:spLocks noGrp="1"/>
          </p:cNvSpPr>
          <p:nvPr>
            <p:ph type="ftr" sz="quarter" idx="12"/>
          </p:nvPr>
        </p:nvSpPr>
        <p:spPr/>
        <p:txBody>
          <a:bodyPr/>
          <a:lstStyle/>
          <a:p>
            <a:r>
              <a:rPr lang="fi-FI" smtClean="0"/>
              <a:t>Argumenta-seminaari / T. Kauppila</a:t>
            </a:r>
            <a:endParaRPr lang="fi-FI"/>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Varantovelan</a:t>
            </a:r>
            <a:r>
              <a:rPr lang="en-US" dirty="0" smtClean="0"/>
              <a:t> </a:t>
            </a:r>
            <a:r>
              <a:rPr lang="en-US" dirty="0" err="1" smtClean="0"/>
              <a:t>täyttäminen</a:t>
            </a:r>
            <a:r>
              <a:rPr lang="en-US" dirty="0" smtClean="0"/>
              <a:t> (6</a:t>
            </a:r>
            <a:r>
              <a:rPr lang="en-US" dirty="0" smtClean="0"/>
              <a:t>): </a:t>
            </a:r>
            <a:r>
              <a:rPr lang="en-US" dirty="0" err="1" smtClean="0"/>
              <a:t>aukkojen</a:t>
            </a:r>
            <a:r>
              <a:rPr lang="en-US" dirty="0" smtClean="0"/>
              <a:t> </a:t>
            </a:r>
            <a:r>
              <a:rPr lang="en-US" dirty="0" err="1" smtClean="0"/>
              <a:t>tilkitseminen</a:t>
            </a:r>
            <a:endParaRPr lang="en-US" dirty="0"/>
          </a:p>
        </p:txBody>
      </p:sp>
      <p:sp>
        <p:nvSpPr>
          <p:cNvPr id="3" name="Content Placeholder 2"/>
          <p:cNvSpPr>
            <a:spLocks noGrp="1"/>
          </p:cNvSpPr>
          <p:nvPr>
            <p:ph idx="1"/>
          </p:nvPr>
        </p:nvSpPr>
        <p:spPr/>
        <p:txBody>
          <a:bodyPr/>
          <a:lstStyle/>
          <a:p>
            <a:r>
              <a:rPr lang="en-US" dirty="0" err="1" smtClean="0"/>
              <a:t>Tulevaisuuden</a:t>
            </a:r>
            <a:r>
              <a:rPr lang="en-US" dirty="0" smtClean="0"/>
              <a:t> </a:t>
            </a:r>
            <a:r>
              <a:rPr lang="en-US" dirty="0" err="1" smtClean="0"/>
              <a:t>tarpeisiin</a:t>
            </a:r>
            <a:r>
              <a:rPr lang="en-US" dirty="0" smtClean="0"/>
              <a:t> on </a:t>
            </a:r>
            <a:r>
              <a:rPr lang="en-US" dirty="0" err="1" smtClean="0"/>
              <a:t>syytä</a:t>
            </a:r>
            <a:r>
              <a:rPr lang="en-US" dirty="0" smtClean="0"/>
              <a:t> </a:t>
            </a:r>
            <a:r>
              <a:rPr lang="en-US" dirty="0" err="1" smtClean="0"/>
              <a:t>paikallistaa</a:t>
            </a:r>
            <a:r>
              <a:rPr lang="en-US" dirty="0" smtClean="0"/>
              <a:t> </a:t>
            </a:r>
            <a:r>
              <a:rPr lang="en-US" dirty="0" err="1" smtClean="0"/>
              <a:t>myös</a:t>
            </a:r>
            <a:r>
              <a:rPr lang="en-US" dirty="0" smtClean="0"/>
              <a:t> </a:t>
            </a:r>
            <a:r>
              <a:rPr lang="en-US" dirty="0" err="1" smtClean="0"/>
              <a:t>esiintymiä</a:t>
            </a:r>
            <a:r>
              <a:rPr lang="en-US" dirty="0" smtClean="0"/>
              <a:t>, </a:t>
            </a:r>
            <a:r>
              <a:rPr lang="en-US" dirty="0" err="1" smtClean="0"/>
              <a:t>joita</a:t>
            </a:r>
            <a:r>
              <a:rPr lang="en-US" dirty="0" smtClean="0"/>
              <a:t> ei </a:t>
            </a:r>
            <a:r>
              <a:rPr lang="en-US" dirty="0" err="1" smtClean="0"/>
              <a:t>tällä</a:t>
            </a:r>
            <a:r>
              <a:rPr lang="en-US" dirty="0" smtClean="0"/>
              <a:t> </a:t>
            </a:r>
            <a:r>
              <a:rPr lang="en-US" dirty="0" err="1" smtClean="0"/>
              <a:t>hetkellä</a:t>
            </a:r>
            <a:r>
              <a:rPr lang="en-US" dirty="0" smtClean="0"/>
              <a:t> </a:t>
            </a:r>
            <a:r>
              <a:rPr lang="en-US" dirty="0" err="1" smtClean="0"/>
              <a:t>voi</a:t>
            </a:r>
            <a:r>
              <a:rPr lang="en-US" dirty="0" smtClean="0"/>
              <a:t> </a:t>
            </a:r>
            <a:r>
              <a:rPr lang="en-US" dirty="0" err="1" smtClean="0"/>
              <a:t>hyödyntää</a:t>
            </a:r>
            <a:r>
              <a:rPr lang="en-US" dirty="0" smtClean="0"/>
              <a:t> </a:t>
            </a:r>
            <a:r>
              <a:rPr lang="en-US" dirty="0" err="1" smtClean="0"/>
              <a:t>kaupallisesti</a:t>
            </a:r>
            <a:endParaRPr lang="en-US" dirty="0" smtClean="0"/>
          </a:p>
          <a:p>
            <a:r>
              <a:rPr lang="en-US" dirty="0" err="1" smtClean="0"/>
              <a:t>Erityisesti</a:t>
            </a:r>
            <a:r>
              <a:rPr lang="en-US" dirty="0" smtClean="0"/>
              <a:t> </a:t>
            </a:r>
            <a:r>
              <a:rPr lang="en-US" dirty="0" err="1" smtClean="0"/>
              <a:t>uusien</a:t>
            </a:r>
            <a:r>
              <a:rPr lang="en-US" dirty="0" smtClean="0"/>
              <a:t> </a:t>
            </a:r>
            <a:r>
              <a:rPr lang="en-US" dirty="0" err="1" smtClean="0"/>
              <a:t>ja</a:t>
            </a:r>
            <a:r>
              <a:rPr lang="en-US" dirty="0" smtClean="0"/>
              <a:t> </a:t>
            </a:r>
            <a:r>
              <a:rPr lang="en-US" dirty="0" err="1" smtClean="0"/>
              <a:t>korvaavien</a:t>
            </a:r>
            <a:r>
              <a:rPr lang="en-US" dirty="0" smtClean="0"/>
              <a:t> </a:t>
            </a:r>
            <a:r>
              <a:rPr lang="en-US" dirty="0" err="1" smtClean="0"/>
              <a:t>mineraalien</a:t>
            </a:r>
            <a:r>
              <a:rPr lang="en-US" dirty="0" smtClean="0"/>
              <a:t> </a:t>
            </a:r>
            <a:r>
              <a:rPr lang="en-US" dirty="0" err="1" smtClean="0"/>
              <a:t>ja</a:t>
            </a:r>
            <a:r>
              <a:rPr lang="en-US" dirty="0" smtClean="0"/>
              <a:t> </a:t>
            </a:r>
            <a:r>
              <a:rPr lang="en-US" dirty="0" err="1" smtClean="0"/>
              <a:t>alkuaineiden</a:t>
            </a:r>
            <a:r>
              <a:rPr lang="en-US" dirty="0" smtClean="0"/>
              <a:t> </a:t>
            </a:r>
            <a:r>
              <a:rPr lang="en-US" dirty="0" err="1" smtClean="0"/>
              <a:t>esiintymät</a:t>
            </a:r>
            <a:endParaRPr lang="en-US" dirty="0" smtClean="0"/>
          </a:p>
          <a:p>
            <a:r>
              <a:rPr lang="en-US" dirty="0" err="1" smtClean="0"/>
              <a:t>Tulevaisuuden</a:t>
            </a:r>
            <a:r>
              <a:rPr lang="en-US" dirty="0" smtClean="0"/>
              <a:t> </a:t>
            </a:r>
            <a:r>
              <a:rPr lang="en-US" dirty="0" err="1" smtClean="0"/>
              <a:t>kysynnän</a:t>
            </a:r>
            <a:r>
              <a:rPr lang="en-US" dirty="0" smtClean="0"/>
              <a:t> </a:t>
            </a:r>
            <a:r>
              <a:rPr lang="en-US" dirty="0" err="1" smtClean="0"/>
              <a:t>ja</a:t>
            </a:r>
            <a:r>
              <a:rPr lang="en-US" dirty="0" smtClean="0"/>
              <a:t> </a:t>
            </a:r>
            <a:r>
              <a:rPr lang="en-US" dirty="0" err="1" smtClean="0"/>
              <a:t>materiaalien</a:t>
            </a:r>
            <a:r>
              <a:rPr lang="en-US" dirty="0" smtClean="0"/>
              <a:t> </a:t>
            </a:r>
            <a:r>
              <a:rPr lang="en-US" dirty="0" err="1" smtClean="0"/>
              <a:t>ennakointi</a:t>
            </a:r>
            <a:endParaRPr lang="en-US" dirty="0" smtClean="0"/>
          </a:p>
          <a:p>
            <a:r>
              <a:rPr lang="en-US" dirty="0" err="1" smtClean="0"/>
              <a:t>Nykyisen</a:t>
            </a:r>
            <a:r>
              <a:rPr lang="en-US" dirty="0" smtClean="0"/>
              <a:t> </a:t>
            </a:r>
            <a:r>
              <a:rPr lang="en-US" dirty="0" err="1" smtClean="0"/>
              <a:t>etsintätoiminnan</a:t>
            </a:r>
            <a:r>
              <a:rPr lang="en-US" dirty="0" smtClean="0"/>
              <a:t> </a:t>
            </a:r>
            <a:r>
              <a:rPr lang="en-US" dirty="0" err="1" smtClean="0"/>
              <a:t>yhteydessä</a:t>
            </a:r>
            <a:r>
              <a:rPr lang="en-US" dirty="0" smtClean="0"/>
              <a:t> </a:t>
            </a:r>
            <a:r>
              <a:rPr lang="en-US" dirty="0" err="1" smtClean="0"/>
              <a:t>voidaan</a:t>
            </a:r>
            <a:r>
              <a:rPr lang="en-US" dirty="0" smtClean="0"/>
              <a:t> </a:t>
            </a:r>
            <a:r>
              <a:rPr lang="en-US" dirty="0" err="1" smtClean="0"/>
              <a:t>kiinnittää</a:t>
            </a:r>
            <a:r>
              <a:rPr lang="en-US" dirty="0" smtClean="0"/>
              <a:t> </a:t>
            </a:r>
            <a:r>
              <a:rPr lang="en-US" dirty="0" err="1" smtClean="0"/>
              <a:t>huomiota</a:t>
            </a:r>
            <a:r>
              <a:rPr lang="en-US" dirty="0" smtClean="0"/>
              <a:t> </a:t>
            </a:r>
            <a:r>
              <a:rPr lang="en-US" dirty="0" err="1" smtClean="0"/>
              <a:t>myös</a:t>
            </a:r>
            <a:r>
              <a:rPr lang="en-US" dirty="0" smtClean="0"/>
              <a:t> </a:t>
            </a:r>
            <a:r>
              <a:rPr lang="en-US" dirty="0" err="1" smtClean="0"/>
              <a:t>muihin</a:t>
            </a:r>
            <a:r>
              <a:rPr lang="en-US" dirty="0" smtClean="0"/>
              <a:t> </a:t>
            </a:r>
            <a:r>
              <a:rPr lang="en-US" dirty="0" err="1" smtClean="0"/>
              <a:t>materiaaleihin</a:t>
            </a:r>
            <a:endParaRPr lang="en-US" dirty="0" smtClean="0"/>
          </a:p>
          <a:p>
            <a:pPr lvl="1"/>
            <a:r>
              <a:rPr lang="en-US" dirty="0" err="1" smtClean="0"/>
              <a:t>Kaivoskohteen</a:t>
            </a:r>
            <a:r>
              <a:rPr lang="en-US" dirty="0" smtClean="0"/>
              <a:t> </a:t>
            </a:r>
            <a:r>
              <a:rPr lang="en-US" dirty="0" err="1" smtClean="0"/>
              <a:t>ympäristövaikutusten</a:t>
            </a:r>
            <a:r>
              <a:rPr lang="en-US" dirty="0" smtClean="0"/>
              <a:t> </a:t>
            </a:r>
            <a:r>
              <a:rPr lang="en-US" dirty="0" err="1" smtClean="0"/>
              <a:t>hallinnassa</a:t>
            </a:r>
            <a:r>
              <a:rPr lang="en-US" dirty="0" smtClean="0"/>
              <a:t> </a:t>
            </a:r>
            <a:r>
              <a:rPr lang="en-US" dirty="0" err="1" smtClean="0"/>
              <a:t>käytettävät</a:t>
            </a:r>
            <a:r>
              <a:rPr lang="en-US" dirty="0" smtClean="0"/>
              <a:t> </a:t>
            </a:r>
            <a:r>
              <a:rPr lang="en-US" dirty="0" err="1" smtClean="0"/>
              <a:t>materiaalit</a:t>
            </a:r>
            <a:r>
              <a:rPr lang="en-US" dirty="0" smtClean="0"/>
              <a:t> </a:t>
            </a:r>
            <a:r>
              <a:rPr lang="en-US" dirty="0" err="1" smtClean="0"/>
              <a:t>ovat</a:t>
            </a:r>
            <a:r>
              <a:rPr lang="en-US" dirty="0" smtClean="0"/>
              <a:t> </a:t>
            </a:r>
            <a:r>
              <a:rPr lang="en-US" dirty="0" err="1" smtClean="0"/>
              <a:t>erikoistapaus</a:t>
            </a:r>
            <a:r>
              <a:rPr lang="en-US" dirty="0" smtClean="0"/>
              <a:t> </a:t>
            </a:r>
            <a:r>
              <a:rPr lang="en-US" dirty="0" err="1" smtClean="0"/>
              <a:t>tästä</a:t>
            </a:r>
            <a:endParaRPr lang="en-US" dirty="0" smtClean="0"/>
          </a:p>
          <a:p>
            <a:r>
              <a:rPr lang="en-US" dirty="0" err="1" smtClean="0"/>
              <a:t>Julkisten</a:t>
            </a:r>
            <a:r>
              <a:rPr lang="en-US" dirty="0" smtClean="0"/>
              <a:t> </a:t>
            </a:r>
            <a:r>
              <a:rPr lang="en-US" dirty="0" err="1" smtClean="0"/>
              <a:t>toimijoiden</a:t>
            </a:r>
            <a:r>
              <a:rPr lang="en-US" dirty="0" smtClean="0"/>
              <a:t> </a:t>
            </a:r>
            <a:r>
              <a:rPr lang="en-US" dirty="0" err="1" smtClean="0"/>
              <a:t>rooli</a:t>
            </a:r>
            <a:r>
              <a:rPr lang="en-US" dirty="0" smtClean="0"/>
              <a:t> on </a:t>
            </a:r>
            <a:r>
              <a:rPr lang="en-US" dirty="0" err="1" smtClean="0"/>
              <a:t>tässä</a:t>
            </a:r>
            <a:r>
              <a:rPr lang="en-US" dirty="0" smtClean="0"/>
              <a:t> </a:t>
            </a:r>
            <a:r>
              <a:rPr lang="en-US" dirty="0" err="1" smtClean="0"/>
              <a:t>keskeinen</a:t>
            </a:r>
            <a:endParaRPr lang="en-US" dirty="0" smtClean="0"/>
          </a:p>
          <a:p>
            <a:r>
              <a:rPr lang="en-US" dirty="0" err="1" smtClean="0"/>
              <a:t>Käsitys</a:t>
            </a:r>
            <a:r>
              <a:rPr lang="en-US" dirty="0" smtClean="0"/>
              <a:t> </a:t>
            </a:r>
            <a:r>
              <a:rPr lang="en-US" dirty="0" err="1" smtClean="0"/>
              <a:t>korvaavien</a:t>
            </a:r>
            <a:r>
              <a:rPr lang="en-US" dirty="0" smtClean="0"/>
              <a:t> </a:t>
            </a:r>
            <a:r>
              <a:rPr lang="en-US" dirty="0" err="1" smtClean="0"/>
              <a:t>mineraalien</a:t>
            </a:r>
            <a:r>
              <a:rPr lang="en-US" dirty="0" smtClean="0"/>
              <a:t> </a:t>
            </a:r>
            <a:r>
              <a:rPr lang="en-US" dirty="0" err="1" smtClean="0"/>
              <a:t>esiintymistä</a:t>
            </a:r>
            <a:r>
              <a:rPr lang="en-US" dirty="0" smtClean="0"/>
              <a:t> </a:t>
            </a:r>
            <a:r>
              <a:rPr lang="en-US" dirty="0" err="1" smtClean="0"/>
              <a:t>ja</a:t>
            </a:r>
            <a:r>
              <a:rPr lang="en-US" dirty="0" smtClean="0"/>
              <a:t> </a:t>
            </a:r>
            <a:r>
              <a:rPr lang="en-US" dirty="0" err="1" smtClean="0"/>
              <a:t>potentiaalista</a:t>
            </a:r>
            <a:endParaRPr lang="en-US" dirty="0" smtClean="0"/>
          </a:p>
          <a:p>
            <a:pPr lvl="1"/>
            <a:endParaRPr lang="en-US" dirty="0"/>
          </a:p>
        </p:txBody>
      </p:sp>
      <p:sp>
        <p:nvSpPr>
          <p:cNvPr id="4" name="Date Placeholder 3"/>
          <p:cNvSpPr>
            <a:spLocks noGrp="1"/>
          </p:cNvSpPr>
          <p:nvPr>
            <p:ph type="dt" sz="quarter" idx="10"/>
          </p:nvPr>
        </p:nvSpPr>
        <p:spPr/>
        <p:txBody>
          <a:bodyPr/>
          <a:lstStyle/>
          <a:p>
            <a:r>
              <a:rPr lang="en-US" smtClean="0"/>
              <a:t>11.6.2014</a:t>
            </a:r>
            <a:endParaRPr lang="fi-FI"/>
          </a:p>
        </p:txBody>
      </p:sp>
      <p:sp>
        <p:nvSpPr>
          <p:cNvPr id="5" name="Slide Number Placeholder 4"/>
          <p:cNvSpPr>
            <a:spLocks noGrp="1"/>
          </p:cNvSpPr>
          <p:nvPr>
            <p:ph type="sldNum" sz="quarter" idx="11"/>
          </p:nvPr>
        </p:nvSpPr>
        <p:spPr/>
        <p:txBody>
          <a:bodyPr/>
          <a:lstStyle/>
          <a:p>
            <a:fld id="{E9B14F82-EAF2-4275-B809-9DA53700D33D}" type="slidenum">
              <a:rPr lang="fi-FI" smtClean="0"/>
              <a:pPr/>
              <a:t>19</a:t>
            </a:fld>
            <a:endParaRPr lang="fi-FI"/>
          </a:p>
        </p:txBody>
      </p:sp>
      <p:sp>
        <p:nvSpPr>
          <p:cNvPr id="6" name="Footer Placeholder 5"/>
          <p:cNvSpPr>
            <a:spLocks noGrp="1"/>
          </p:cNvSpPr>
          <p:nvPr>
            <p:ph type="ftr" sz="quarter" idx="12"/>
          </p:nvPr>
        </p:nvSpPr>
        <p:spPr/>
        <p:txBody>
          <a:bodyPr/>
          <a:lstStyle/>
          <a:p>
            <a:r>
              <a:rPr lang="fi-FI" smtClean="0"/>
              <a:t>Argumenta-seminaari / T. Kauppila</a:t>
            </a:r>
            <a:endParaRPr lang="fi-FI"/>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Esityksen</a:t>
            </a:r>
            <a:r>
              <a:rPr lang="en-US" dirty="0" smtClean="0"/>
              <a:t> </a:t>
            </a:r>
            <a:r>
              <a:rPr lang="en-US" dirty="0" err="1" smtClean="0"/>
              <a:t>rakenne</a:t>
            </a:r>
            <a:endParaRPr lang="en-US" dirty="0"/>
          </a:p>
        </p:txBody>
      </p:sp>
      <p:sp>
        <p:nvSpPr>
          <p:cNvPr id="3" name="Content Placeholder 2"/>
          <p:cNvSpPr>
            <a:spLocks noGrp="1"/>
          </p:cNvSpPr>
          <p:nvPr>
            <p:ph idx="1"/>
          </p:nvPr>
        </p:nvSpPr>
        <p:spPr/>
        <p:txBody>
          <a:bodyPr/>
          <a:lstStyle/>
          <a:p>
            <a:r>
              <a:rPr lang="en-US" dirty="0" err="1" smtClean="0"/>
              <a:t>Mitä</a:t>
            </a:r>
            <a:r>
              <a:rPr lang="en-US" dirty="0" smtClean="0"/>
              <a:t> </a:t>
            </a:r>
            <a:r>
              <a:rPr lang="en-US" dirty="0" err="1" smtClean="0"/>
              <a:t>kestävä</a:t>
            </a:r>
            <a:r>
              <a:rPr lang="en-US" dirty="0" smtClean="0"/>
              <a:t> </a:t>
            </a:r>
            <a:r>
              <a:rPr lang="en-US" dirty="0" err="1" smtClean="0"/>
              <a:t>kehitys</a:t>
            </a:r>
            <a:r>
              <a:rPr lang="en-US" dirty="0" smtClean="0"/>
              <a:t> on?</a:t>
            </a:r>
          </a:p>
          <a:p>
            <a:r>
              <a:rPr lang="en-US" dirty="0" err="1" smtClean="0"/>
              <a:t>Uusiutumattomat</a:t>
            </a:r>
            <a:r>
              <a:rPr lang="en-US" dirty="0" smtClean="0"/>
              <a:t> </a:t>
            </a:r>
            <a:r>
              <a:rPr lang="en-US" dirty="0" err="1" smtClean="0"/>
              <a:t>luonnonvarat</a:t>
            </a:r>
            <a:r>
              <a:rPr lang="en-US" dirty="0" smtClean="0"/>
              <a:t> </a:t>
            </a:r>
            <a:r>
              <a:rPr lang="en-US" dirty="0" err="1" smtClean="0"/>
              <a:t>ja</a:t>
            </a:r>
            <a:r>
              <a:rPr lang="en-US" dirty="0" smtClean="0"/>
              <a:t> </a:t>
            </a:r>
            <a:r>
              <a:rPr lang="en-US" dirty="0" err="1" smtClean="0"/>
              <a:t>kestävä</a:t>
            </a:r>
            <a:r>
              <a:rPr lang="en-US" dirty="0" smtClean="0"/>
              <a:t> </a:t>
            </a:r>
            <a:r>
              <a:rPr lang="en-US" dirty="0" err="1" smtClean="0"/>
              <a:t>kehitys</a:t>
            </a:r>
            <a:r>
              <a:rPr lang="en-US" dirty="0" smtClean="0"/>
              <a:t>?</a:t>
            </a:r>
          </a:p>
          <a:p>
            <a:r>
              <a:rPr lang="en-US" dirty="0" err="1" smtClean="0"/>
              <a:t>Miten</a:t>
            </a:r>
            <a:r>
              <a:rPr lang="en-US" dirty="0" smtClean="0"/>
              <a:t> </a:t>
            </a:r>
            <a:r>
              <a:rPr lang="en-US" dirty="0" err="1" smtClean="0"/>
              <a:t>mineraaliesiintymiä</a:t>
            </a:r>
            <a:r>
              <a:rPr lang="en-US" dirty="0" smtClean="0"/>
              <a:t> </a:t>
            </a:r>
            <a:r>
              <a:rPr lang="en-US" dirty="0" err="1" smtClean="0"/>
              <a:t>voi</a:t>
            </a:r>
            <a:r>
              <a:rPr lang="en-US" dirty="0" smtClean="0"/>
              <a:t> </a:t>
            </a:r>
            <a:r>
              <a:rPr lang="en-US" dirty="0" err="1" smtClean="0"/>
              <a:t>hyödyntää</a:t>
            </a:r>
            <a:r>
              <a:rPr lang="en-US" dirty="0" smtClean="0"/>
              <a:t> </a:t>
            </a:r>
            <a:r>
              <a:rPr lang="en-US" dirty="0" err="1" smtClean="0"/>
              <a:t>kestävästi</a:t>
            </a:r>
            <a:r>
              <a:rPr lang="en-US" dirty="0" smtClean="0"/>
              <a:t>?</a:t>
            </a:r>
          </a:p>
          <a:p>
            <a:pPr lvl="1"/>
            <a:r>
              <a:rPr lang="en-US" dirty="0" err="1" smtClean="0"/>
              <a:t>Esiintymien</a:t>
            </a:r>
            <a:r>
              <a:rPr lang="en-US" dirty="0" smtClean="0"/>
              <a:t> </a:t>
            </a:r>
            <a:r>
              <a:rPr lang="en-US" dirty="0" err="1" smtClean="0"/>
              <a:t>kestävä</a:t>
            </a:r>
            <a:r>
              <a:rPr lang="en-US" dirty="0" smtClean="0"/>
              <a:t> </a:t>
            </a:r>
            <a:r>
              <a:rPr lang="en-US" dirty="0" err="1" smtClean="0"/>
              <a:t>hyödyntäminen</a:t>
            </a:r>
            <a:endParaRPr lang="en-US" dirty="0" smtClean="0"/>
          </a:p>
          <a:p>
            <a:pPr lvl="1"/>
            <a:r>
              <a:rPr lang="en-US" dirty="0" err="1" smtClean="0"/>
              <a:t>Elinkelpoiset</a:t>
            </a:r>
            <a:r>
              <a:rPr lang="en-US" dirty="0" smtClean="0"/>
              <a:t> </a:t>
            </a:r>
            <a:r>
              <a:rPr lang="en-US" dirty="0" err="1" smtClean="0"/>
              <a:t>kaivokset</a:t>
            </a:r>
            <a:endParaRPr lang="en-US" dirty="0" smtClean="0"/>
          </a:p>
          <a:p>
            <a:pPr lvl="1"/>
            <a:r>
              <a:rPr lang="en-US" dirty="0" err="1" smtClean="0"/>
              <a:t>Varantovelan</a:t>
            </a:r>
            <a:r>
              <a:rPr lang="en-US" dirty="0" smtClean="0"/>
              <a:t> </a:t>
            </a:r>
            <a:r>
              <a:rPr lang="en-US" dirty="0" err="1" smtClean="0"/>
              <a:t>täyttäminen</a:t>
            </a:r>
            <a:r>
              <a:rPr lang="en-US" dirty="0" smtClean="0"/>
              <a:t> </a:t>
            </a:r>
          </a:p>
          <a:p>
            <a:pPr lvl="2"/>
            <a:r>
              <a:rPr lang="en-US" dirty="0" err="1" smtClean="0"/>
              <a:t>Kaupallinen</a:t>
            </a:r>
            <a:r>
              <a:rPr lang="en-US" dirty="0" smtClean="0"/>
              <a:t> </a:t>
            </a:r>
            <a:r>
              <a:rPr lang="en-US" dirty="0" err="1" smtClean="0"/>
              <a:t>toiminta</a:t>
            </a:r>
            <a:endParaRPr lang="en-US" dirty="0" smtClean="0"/>
          </a:p>
          <a:p>
            <a:pPr lvl="2"/>
            <a:r>
              <a:rPr lang="en-US" dirty="0" err="1" smtClean="0"/>
              <a:t>Aukkojen</a:t>
            </a:r>
            <a:r>
              <a:rPr lang="en-US" dirty="0" smtClean="0"/>
              <a:t> </a:t>
            </a:r>
            <a:r>
              <a:rPr lang="en-US" dirty="0" err="1" smtClean="0"/>
              <a:t>tilkitseminen</a:t>
            </a:r>
            <a:endParaRPr lang="en-US" dirty="0" smtClean="0"/>
          </a:p>
          <a:p>
            <a:pPr lvl="1"/>
            <a:r>
              <a:rPr lang="en-US" dirty="0" err="1" smtClean="0"/>
              <a:t>Mineraalialan</a:t>
            </a:r>
            <a:r>
              <a:rPr lang="en-US" dirty="0" smtClean="0"/>
              <a:t> </a:t>
            </a:r>
            <a:r>
              <a:rPr lang="en-US" dirty="0" err="1" smtClean="0"/>
              <a:t>kokonaisvaltainen</a:t>
            </a:r>
            <a:r>
              <a:rPr lang="en-US" dirty="0" smtClean="0"/>
              <a:t> </a:t>
            </a:r>
            <a:r>
              <a:rPr lang="en-US" dirty="0" err="1" smtClean="0"/>
              <a:t>kehittäminen</a:t>
            </a:r>
            <a:endParaRPr lang="en-US" dirty="0" smtClean="0"/>
          </a:p>
          <a:p>
            <a:pPr lvl="1"/>
            <a:r>
              <a:rPr lang="en-US" dirty="0" err="1" smtClean="0"/>
              <a:t>Alueellisten</a:t>
            </a:r>
            <a:r>
              <a:rPr lang="en-US" dirty="0" smtClean="0"/>
              <a:t> </a:t>
            </a:r>
            <a:r>
              <a:rPr lang="en-US" dirty="0" err="1" smtClean="0"/>
              <a:t>vaikutusten</a:t>
            </a:r>
            <a:r>
              <a:rPr lang="en-US" dirty="0" smtClean="0"/>
              <a:t> </a:t>
            </a:r>
            <a:r>
              <a:rPr lang="en-US" dirty="0" err="1" smtClean="0"/>
              <a:t>hallinta</a:t>
            </a:r>
            <a:endParaRPr lang="en-US" dirty="0" smtClean="0"/>
          </a:p>
          <a:p>
            <a:pPr lvl="1"/>
            <a:r>
              <a:rPr lang="en-US" dirty="0" err="1" smtClean="0"/>
              <a:t>Ympäristöjalanjäljen</a:t>
            </a:r>
            <a:r>
              <a:rPr lang="en-US" dirty="0" smtClean="0"/>
              <a:t> </a:t>
            </a:r>
            <a:r>
              <a:rPr lang="en-US" dirty="0" err="1" smtClean="0"/>
              <a:t>hallinta</a:t>
            </a:r>
            <a:endParaRPr lang="en-US" dirty="0" smtClean="0"/>
          </a:p>
        </p:txBody>
      </p:sp>
      <p:sp>
        <p:nvSpPr>
          <p:cNvPr id="4" name="Date Placeholder 3"/>
          <p:cNvSpPr>
            <a:spLocks noGrp="1"/>
          </p:cNvSpPr>
          <p:nvPr>
            <p:ph type="dt" sz="quarter" idx="10"/>
          </p:nvPr>
        </p:nvSpPr>
        <p:spPr/>
        <p:txBody>
          <a:bodyPr/>
          <a:lstStyle/>
          <a:p>
            <a:r>
              <a:rPr lang="en-US" smtClean="0"/>
              <a:t>11.6.2014</a:t>
            </a:r>
            <a:endParaRPr lang="fi-FI"/>
          </a:p>
        </p:txBody>
      </p:sp>
      <p:sp>
        <p:nvSpPr>
          <p:cNvPr id="5" name="Slide Number Placeholder 4"/>
          <p:cNvSpPr>
            <a:spLocks noGrp="1"/>
          </p:cNvSpPr>
          <p:nvPr>
            <p:ph type="sldNum" sz="quarter" idx="11"/>
          </p:nvPr>
        </p:nvSpPr>
        <p:spPr/>
        <p:txBody>
          <a:bodyPr/>
          <a:lstStyle/>
          <a:p>
            <a:fld id="{E9B14F82-EAF2-4275-B809-9DA53700D33D}" type="slidenum">
              <a:rPr lang="fi-FI" smtClean="0"/>
              <a:pPr/>
              <a:t>2</a:t>
            </a:fld>
            <a:endParaRPr lang="fi-FI"/>
          </a:p>
        </p:txBody>
      </p:sp>
      <p:sp>
        <p:nvSpPr>
          <p:cNvPr id="6" name="Footer Placeholder 5"/>
          <p:cNvSpPr>
            <a:spLocks noGrp="1"/>
          </p:cNvSpPr>
          <p:nvPr>
            <p:ph type="ftr" sz="quarter" idx="12"/>
          </p:nvPr>
        </p:nvSpPr>
        <p:spPr/>
        <p:txBody>
          <a:bodyPr/>
          <a:lstStyle/>
          <a:p>
            <a:r>
              <a:rPr lang="fi-FI" smtClean="0"/>
              <a:t>Argumenta-seminaari / T. Kauppila</a:t>
            </a:r>
            <a:endParaRPr lang="fi-FI"/>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Kestävä</a:t>
            </a:r>
            <a:r>
              <a:rPr lang="en-US" dirty="0" smtClean="0"/>
              <a:t> </a:t>
            </a:r>
            <a:r>
              <a:rPr lang="en-US" dirty="0" err="1" smtClean="0"/>
              <a:t>kansallinen</a:t>
            </a:r>
            <a:r>
              <a:rPr lang="en-US" dirty="0" smtClean="0"/>
              <a:t> </a:t>
            </a:r>
            <a:r>
              <a:rPr lang="en-US" dirty="0" err="1" smtClean="0"/>
              <a:t>mineraalipolitiikka</a:t>
            </a:r>
            <a:endParaRPr lang="en-US" dirty="0"/>
          </a:p>
        </p:txBody>
      </p:sp>
      <p:sp>
        <p:nvSpPr>
          <p:cNvPr id="3" name="Content Placeholder 2"/>
          <p:cNvSpPr>
            <a:spLocks noGrp="1"/>
          </p:cNvSpPr>
          <p:nvPr>
            <p:ph idx="1"/>
          </p:nvPr>
        </p:nvSpPr>
        <p:spPr>
          <a:xfrm>
            <a:off x="1066800" y="1447800"/>
            <a:ext cx="8496300" cy="4608512"/>
          </a:xfrm>
        </p:spPr>
        <p:txBody>
          <a:bodyPr/>
          <a:lstStyle/>
          <a:p>
            <a:r>
              <a:rPr lang="en-US" dirty="0" err="1" smtClean="0"/>
              <a:t>Säännellyssä</a:t>
            </a:r>
            <a:r>
              <a:rPr lang="en-US" dirty="0" smtClean="0"/>
              <a:t> </a:t>
            </a:r>
            <a:r>
              <a:rPr lang="en-US" dirty="0" err="1" smtClean="0"/>
              <a:t>markkinataloudessa</a:t>
            </a:r>
            <a:r>
              <a:rPr lang="en-US" dirty="0" smtClean="0"/>
              <a:t> </a:t>
            </a:r>
            <a:r>
              <a:rPr lang="en-US" dirty="0" err="1" smtClean="0"/>
              <a:t>kestävää</a:t>
            </a:r>
            <a:r>
              <a:rPr lang="en-US" dirty="0" smtClean="0"/>
              <a:t> </a:t>
            </a:r>
            <a:r>
              <a:rPr lang="en-US" dirty="0" err="1" smtClean="0"/>
              <a:t>kaivostoimintaa</a:t>
            </a:r>
            <a:r>
              <a:rPr lang="en-US" dirty="0" smtClean="0"/>
              <a:t> tai </a:t>
            </a:r>
            <a:r>
              <a:rPr lang="en-US" dirty="0" err="1" smtClean="0"/>
              <a:t>ainakin</a:t>
            </a:r>
            <a:r>
              <a:rPr lang="en-US" dirty="0" smtClean="0"/>
              <a:t> </a:t>
            </a:r>
            <a:r>
              <a:rPr lang="en-US" dirty="0" err="1" smtClean="0"/>
              <a:t>sen</a:t>
            </a:r>
            <a:r>
              <a:rPr lang="en-US" dirty="0" smtClean="0"/>
              <a:t> </a:t>
            </a:r>
            <a:r>
              <a:rPr lang="en-US" dirty="0" err="1" smtClean="0"/>
              <a:t>edellytyksiä</a:t>
            </a:r>
            <a:r>
              <a:rPr lang="en-US" dirty="0" smtClean="0"/>
              <a:t> </a:t>
            </a:r>
            <a:r>
              <a:rPr lang="en-US" dirty="0" err="1" smtClean="0"/>
              <a:t>voidaan</a:t>
            </a:r>
            <a:r>
              <a:rPr lang="en-US" dirty="0" smtClean="0"/>
              <a:t> </a:t>
            </a:r>
            <a:r>
              <a:rPr lang="en-US" dirty="0" err="1" smtClean="0"/>
              <a:t>jossakin</a:t>
            </a:r>
            <a:r>
              <a:rPr lang="en-US" dirty="0" smtClean="0"/>
              <a:t> </a:t>
            </a:r>
            <a:r>
              <a:rPr lang="en-US" dirty="0" err="1" smtClean="0"/>
              <a:t>määrin</a:t>
            </a:r>
            <a:r>
              <a:rPr lang="en-US" dirty="0" smtClean="0"/>
              <a:t> </a:t>
            </a:r>
            <a:r>
              <a:rPr lang="en-US" dirty="0" err="1" smtClean="0"/>
              <a:t>ohjailla</a:t>
            </a:r>
            <a:r>
              <a:rPr lang="en-US" dirty="0" smtClean="0"/>
              <a:t> </a:t>
            </a:r>
            <a:r>
              <a:rPr lang="en-US" dirty="0" err="1" smtClean="0"/>
              <a:t>julkishallinnon</a:t>
            </a:r>
            <a:r>
              <a:rPr lang="en-US" dirty="0" smtClean="0"/>
              <a:t> </a:t>
            </a:r>
            <a:r>
              <a:rPr lang="en-US" dirty="0" err="1" smtClean="0"/>
              <a:t>toimesta</a:t>
            </a:r>
            <a:r>
              <a:rPr lang="en-US" dirty="0" smtClean="0"/>
              <a:t> (</a:t>
            </a:r>
            <a:r>
              <a:rPr lang="en-US" dirty="0" err="1" smtClean="0"/>
              <a:t>kannustimet</a:t>
            </a:r>
            <a:r>
              <a:rPr lang="en-US" dirty="0" smtClean="0"/>
              <a:t>)</a:t>
            </a:r>
          </a:p>
          <a:p>
            <a:r>
              <a:rPr lang="en-US" dirty="0" err="1" smtClean="0"/>
              <a:t>Tällaista</a:t>
            </a:r>
            <a:r>
              <a:rPr lang="en-US" dirty="0" smtClean="0"/>
              <a:t> </a:t>
            </a:r>
            <a:r>
              <a:rPr lang="en-US" dirty="0" err="1" smtClean="0"/>
              <a:t>päätöksentekoa</a:t>
            </a:r>
            <a:r>
              <a:rPr lang="en-US" dirty="0" smtClean="0"/>
              <a:t> </a:t>
            </a:r>
            <a:r>
              <a:rPr lang="en-US" dirty="0" err="1" smtClean="0"/>
              <a:t>varten</a:t>
            </a:r>
            <a:r>
              <a:rPr lang="en-US" dirty="0" smtClean="0"/>
              <a:t> </a:t>
            </a:r>
            <a:r>
              <a:rPr lang="en-US" dirty="0" err="1" smtClean="0"/>
              <a:t>mineraalialan</a:t>
            </a:r>
            <a:r>
              <a:rPr lang="en-US" dirty="0" smtClean="0"/>
              <a:t> </a:t>
            </a:r>
            <a:r>
              <a:rPr lang="en-US" dirty="0" err="1" smtClean="0"/>
              <a:t>tietoa</a:t>
            </a:r>
            <a:r>
              <a:rPr lang="en-US" dirty="0" smtClean="0"/>
              <a:t> </a:t>
            </a:r>
            <a:r>
              <a:rPr lang="en-US" dirty="0" err="1" smtClean="0"/>
              <a:t>pitää</a:t>
            </a:r>
            <a:r>
              <a:rPr lang="en-US" dirty="0" smtClean="0"/>
              <a:t> </a:t>
            </a:r>
            <a:r>
              <a:rPr lang="en-US" dirty="0" err="1" smtClean="0"/>
              <a:t>kerätä</a:t>
            </a:r>
            <a:r>
              <a:rPr lang="en-US" dirty="0" smtClean="0"/>
              <a:t>, </a:t>
            </a:r>
            <a:r>
              <a:rPr lang="en-US" dirty="0" err="1" smtClean="0"/>
              <a:t>analysoida</a:t>
            </a:r>
            <a:r>
              <a:rPr lang="en-US" dirty="0" smtClean="0"/>
              <a:t> </a:t>
            </a:r>
            <a:r>
              <a:rPr lang="en-US" dirty="0" err="1" smtClean="0"/>
              <a:t>ja</a:t>
            </a:r>
            <a:r>
              <a:rPr lang="en-US" dirty="0" smtClean="0"/>
              <a:t> </a:t>
            </a:r>
            <a:r>
              <a:rPr lang="en-US" dirty="0" err="1" smtClean="0"/>
              <a:t>välittää</a:t>
            </a:r>
            <a:r>
              <a:rPr lang="en-US" dirty="0" smtClean="0"/>
              <a:t> </a:t>
            </a:r>
            <a:r>
              <a:rPr lang="en-US" dirty="0" err="1" smtClean="0"/>
              <a:t>muodossa</a:t>
            </a:r>
            <a:r>
              <a:rPr lang="en-US" dirty="0" smtClean="0"/>
              <a:t>, </a:t>
            </a:r>
            <a:r>
              <a:rPr lang="en-US" dirty="0" err="1" smtClean="0"/>
              <a:t>joka</a:t>
            </a:r>
            <a:r>
              <a:rPr lang="en-US" dirty="0" smtClean="0"/>
              <a:t> </a:t>
            </a:r>
            <a:r>
              <a:rPr lang="en-US" dirty="0" err="1" smtClean="0"/>
              <a:t>mahdollistaa</a:t>
            </a:r>
            <a:r>
              <a:rPr lang="en-US" dirty="0" smtClean="0"/>
              <a:t> </a:t>
            </a:r>
            <a:r>
              <a:rPr lang="en-US" dirty="0" err="1" smtClean="0"/>
              <a:t>kestävää</a:t>
            </a:r>
            <a:r>
              <a:rPr lang="en-US" dirty="0" smtClean="0"/>
              <a:t> </a:t>
            </a:r>
            <a:r>
              <a:rPr lang="en-US" dirty="0" err="1" smtClean="0"/>
              <a:t>kaivostoimintaa</a:t>
            </a:r>
            <a:r>
              <a:rPr lang="en-US" dirty="0" smtClean="0"/>
              <a:t> </a:t>
            </a:r>
            <a:r>
              <a:rPr lang="en-US" dirty="0" err="1" smtClean="0"/>
              <a:t>koskevan</a:t>
            </a:r>
            <a:r>
              <a:rPr lang="en-US" dirty="0" smtClean="0"/>
              <a:t> </a:t>
            </a:r>
            <a:r>
              <a:rPr lang="en-US" dirty="0" err="1" smtClean="0"/>
              <a:t>poliittisen</a:t>
            </a:r>
            <a:r>
              <a:rPr lang="en-US" dirty="0" smtClean="0"/>
              <a:t> </a:t>
            </a:r>
            <a:r>
              <a:rPr lang="en-US" dirty="0" err="1" smtClean="0"/>
              <a:t>päätöksenteon</a:t>
            </a:r>
            <a:endParaRPr lang="en-US" dirty="0" smtClean="0"/>
          </a:p>
          <a:p>
            <a:r>
              <a:rPr lang="en-US" dirty="0" err="1" smtClean="0"/>
              <a:t>Tietoa</a:t>
            </a:r>
            <a:r>
              <a:rPr lang="en-US" dirty="0" smtClean="0"/>
              <a:t> </a:t>
            </a:r>
            <a:r>
              <a:rPr lang="en-US" dirty="0" err="1" smtClean="0"/>
              <a:t>ja</a:t>
            </a:r>
            <a:r>
              <a:rPr lang="en-US" dirty="0" smtClean="0"/>
              <a:t> </a:t>
            </a:r>
            <a:r>
              <a:rPr lang="en-US" dirty="0" err="1" smtClean="0"/>
              <a:t>ennusteita</a:t>
            </a:r>
            <a:r>
              <a:rPr lang="en-US" dirty="0" smtClean="0"/>
              <a:t> </a:t>
            </a:r>
            <a:r>
              <a:rPr lang="en-US" dirty="0" err="1" smtClean="0"/>
              <a:t>globaalista</a:t>
            </a:r>
            <a:r>
              <a:rPr lang="en-US" dirty="0" smtClean="0"/>
              <a:t> </a:t>
            </a:r>
            <a:r>
              <a:rPr lang="en-US" dirty="0" err="1" smtClean="0"/>
              <a:t>mineraalialasta</a:t>
            </a:r>
            <a:r>
              <a:rPr lang="en-US" dirty="0" smtClean="0"/>
              <a:t>, </a:t>
            </a:r>
            <a:r>
              <a:rPr lang="en-US" dirty="0" err="1" smtClean="0"/>
              <a:t>kysynnän</a:t>
            </a:r>
            <a:r>
              <a:rPr lang="en-US" dirty="0" smtClean="0"/>
              <a:t> </a:t>
            </a:r>
            <a:r>
              <a:rPr lang="en-US" dirty="0" err="1" smtClean="0"/>
              <a:t>kehityksestä</a:t>
            </a:r>
            <a:r>
              <a:rPr lang="en-US" dirty="0" smtClean="0"/>
              <a:t>, </a:t>
            </a:r>
            <a:r>
              <a:rPr lang="en-US" dirty="0" err="1" smtClean="0"/>
              <a:t>potentiaalisista</a:t>
            </a:r>
            <a:r>
              <a:rPr lang="en-US" dirty="0" smtClean="0"/>
              <a:t> </a:t>
            </a:r>
            <a:r>
              <a:rPr lang="en-US" dirty="0" err="1" smtClean="0"/>
              <a:t>mineraalivaroista</a:t>
            </a:r>
            <a:r>
              <a:rPr lang="en-US" dirty="0" smtClean="0"/>
              <a:t> (</a:t>
            </a:r>
            <a:r>
              <a:rPr lang="en-US" dirty="0" err="1" smtClean="0"/>
              <a:t>esim</a:t>
            </a:r>
            <a:r>
              <a:rPr lang="en-US" dirty="0" smtClean="0"/>
              <a:t>. </a:t>
            </a:r>
            <a:r>
              <a:rPr lang="en-US" dirty="0" err="1" smtClean="0"/>
              <a:t>löytymättömistä</a:t>
            </a:r>
            <a:r>
              <a:rPr lang="en-US" dirty="0" smtClean="0"/>
              <a:t> </a:t>
            </a:r>
            <a:r>
              <a:rPr lang="en-US" dirty="0" err="1" smtClean="0"/>
              <a:t>esiintymistä</a:t>
            </a:r>
            <a:r>
              <a:rPr lang="en-US" dirty="0" smtClean="0"/>
              <a:t>), </a:t>
            </a:r>
            <a:r>
              <a:rPr lang="en-US" dirty="0" err="1" smtClean="0"/>
              <a:t>tilinpitoratkaisut</a:t>
            </a:r>
            <a:r>
              <a:rPr lang="en-US" dirty="0" smtClean="0"/>
              <a:t>, </a:t>
            </a:r>
            <a:r>
              <a:rPr lang="en-US" dirty="0" err="1" smtClean="0"/>
              <a:t>mineraalipolitiikkojen</a:t>
            </a:r>
            <a:r>
              <a:rPr lang="en-US" dirty="0" smtClean="0"/>
              <a:t> </a:t>
            </a:r>
            <a:r>
              <a:rPr lang="en-US" dirty="0" err="1" smtClean="0"/>
              <a:t>analyysit</a:t>
            </a:r>
            <a:r>
              <a:rPr lang="en-US" dirty="0" smtClean="0"/>
              <a:t>, </a:t>
            </a:r>
            <a:r>
              <a:rPr lang="en-US" dirty="0" err="1" smtClean="0"/>
              <a:t>hyvä</a:t>
            </a:r>
            <a:r>
              <a:rPr lang="en-US" dirty="0" smtClean="0"/>
              <a:t> </a:t>
            </a:r>
            <a:r>
              <a:rPr lang="en-US" dirty="0" err="1" smtClean="0"/>
              <a:t>hallinto</a:t>
            </a:r>
            <a:r>
              <a:rPr lang="en-US" dirty="0" smtClean="0"/>
              <a:t> </a:t>
            </a:r>
            <a:r>
              <a:rPr lang="en-US" dirty="0" err="1" smtClean="0"/>
              <a:t>jne</a:t>
            </a:r>
            <a:r>
              <a:rPr lang="en-US" dirty="0" smtClean="0"/>
              <a:t>.</a:t>
            </a:r>
          </a:p>
          <a:p>
            <a:r>
              <a:rPr lang="en-US" dirty="0" smtClean="0"/>
              <a:t>GTK on </a:t>
            </a:r>
            <a:r>
              <a:rPr lang="en-US" dirty="0" err="1" smtClean="0"/>
              <a:t>viime</a:t>
            </a:r>
            <a:r>
              <a:rPr lang="en-US" dirty="0" smtClean="0"/>
              <a:t> </a:t>
            </a:r>
            <a:r>
              <a:rPr lang="en-US" dirty="0" err="1" smtClean="0"/>
              <a:t>vuosina</a:t>
            </a:r>
            <a:r>
              <a:rPr lang="en-US" dirty="0" smtClean="0"/>
              <a:t> </a:t>
            </a:r>
            <a:r>
              <a:rPr lang="en-US" dirty="0" err="1" smtClean="0"/>
              <a:t>reivannut</a:t>
            </a:r>
            <a:r>
              <a:rPr lang="en-US" dirty="0" smtClean="0"/>
              <a:t> </a:t>
            </a:r>
            <a:r>
              <a:rPr lang="en-US" dirty="0" err="1" smtClean="0"/>
              <a:t>toimintaansa</a:t>
            </a:r>
            <a:r>
              <a:rPr lang="en-US" dirty="0" smtClean="0"/>
              <a:t> </a:t>
            </a:r>
            <a:r>
              <a:rPr lang="en-US" dirty="0" err="1" smtClean="0"/>
              <a:t>tähän</a:t>
            </a:r>
            <a:r>
              <a:rPr lang="en-US" dirty="0" smtClean="0"/>
              <a:t> </a:t>
            </a:r>
            <a:r>
              <a:rPr lang="en-US" dirty="0" err="1" smtClean="0"/>
              <a:t>suuntaan</a:t>
            </a:r>
            <a:r>
              <a:rPr lang="en-US" dirty="0" smtClean="0"/>
              <a:t>, </a:t>
            </a:r>
            <a:r>
              <a:rPr lang="en-US" dirty="0" err="1" smtClean="0"/>
              <a:t>monia</a:t>
            </a:r>
            <a:r>
              <a:rPr lang="en-US" dirty="0" smtClean="0"/>
              <a:t> </a:t>
            </a:r>
            <a:r>
              <a:rPr lang="en-US" dirty="0" err="1" smtClean="0"/>
              <a:t>aihepiiriä</a:t>
            </a:r>
            <a:r>
              <a:rPr lang="en-US" dirty="0" smtClean="0"/>
              <a:t> </a:t>
            </a:r>
            <a:r>
              <a:rPr lang="en-US" dirty="0" err="1" smtClean="0"/>
              <a:t>sivuavia</a:t>
            </a:r>
            <a:r>
              <a:rPr lang="en-US" dirty="0" smtClean="0"/>
              <a:t> </a:t>
            </a:r>
            <a:r>
              <a:rPr lang="en-US" dirty="0" err="1" smtClean="0"/>
              <a:t>hankkeita</a:t>
            </a:r>
            <a:r>
              <a:rPr lang="en-US" dirty="0" smtClean="0"/>
              <a:t> on </a:t>
            </a:r>
            <a:r>
              <a:rPr lang="en-US" dirty="0" err="1" smtClean="0"/>
              <a:t>vireillä</a:t>
            </a:r>
            <a:endParaRPr lang="en-US" dirty="0" smtClean="0"/>
          </a:p>
        </p:txBody>
      </p:sp>
      <p:sp>
        <p:nvSpPr>
          <p:cNvPr id="4" name="Date Placeholder 3"/>
          <p:cNvSpPr>
            <a:spLocks noGrp="1"/>
          </p:cNvSpPr>
          <p:nvPr>
            <p:ph type="dt" sz="quarter" idx="10"/>
          </p:nvPr>
        </p:nvSpPr>
        <p:spPr/>
        <p:txBody>
          <a:bodyPr/>
          <a:lstStyle/>
          <a:p>
            <a:r>
              <a:rPr lang="en-US" smtClean="0"/>
              <a:t>11.6.2014</a:t>
            </a:r>
            <a:endParaRPr lang="fi-FI"/>
          </a:p>
        </p:txBody>
      </p:sp>
      <p:sp>
        <p:nvSpPr>
          <p:cNvPr id="5" name="Slide Number Placeholder 4"/>
          <p:cNvSpPr>
            <a:spLocks noGrp="1"/>
          </p:cNvSpPr>
          <p:nvPr>
            <p:ph type="sldNum" sz="quarter" idx="11"/>
          </p:nvPr>
        </p:nvSpPr>
        <p:spPr/>
        <p:txBody>
          <a:bodyPr/>
          <a:lstStyle/>
          <a:p>
            <a:fld id="{E9B14F82-EAF2-4275-B809-9DA53700D33D}" type="slidenum">
              <a:rPr lang="fi-FI" smtClean="0"/>
              <a:pPr/>
              <a:t>20</a:t>
            </a:fld>
            <a:endParaRPr lang="fi-FI"/>
          </a:p>
        </p:txBody>
      </p:sp>
      <p:sp>
        <p:nvSpPr>
          <p:cNvPr id="6" name="Footer Placeholder 5"/>
          <p:cNvSpPr>
            <a:spLocks noGrp="1"/>
          </p:cNvSpPr>
          <p:nvPr>
            <p:ph type="ftr" sz="quarter" idx="12"/>
          </p:nvPr>
        </p:nvSpPr>
        <p:spPr/>
        <p:txBody>
          <a:bodyPr/>
          <a:lstStyle/>
          <a:p>
            <a:r>
              <a:rPr lang="fi-FI" smtClean="0"/>
              <a:t>Argumenta-seminaari / T. Kauppila</a:t>
            </a:r>
            <a:endParaRPr lang="fi-FI"/>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Tulevaisuuden</a:t>
            </a:r>
            <a:r>
              <a:rPr lang="en-US" dirty="0" smtClean="0"/>
              <a:t> </a:t>
            </a:r>
            <a:r>
              <a:rPr lang="en-US" dirty="0" err="1" smtClean="0"/>
              <a:t>mineraalialan</a:t>
            </a:r>
            <a:r>
              <a:rPr lang="en-US" dirty="0" smtClean="0"/>
              <a:t> </a:t>
            </a:r>
            <a:r>
              <a:rPr lang="en-US" dirty="0" err="1" smtClean="0"/>
              <a:t>tukeminen</a:t>
            </a:r>
            <a:endParaRPr lang="en-US" dirty="0"/>
          </a:p>
        </p:txBody>
      </p:sp>
      <p:sp>
        <p:nvSpPr>
          <p:cNvPr id="3" name="Content Placeholder 2"/>
          <p:cNvSpPr>
            <a:spLocks noGrp="1"/>
          </p:cNvSpPr>
          <p:nvPr>
            <p:ph idx="1"/>
          </p:nvPr>
        </p:nvSpPr>
        <p:spPr/>
        <p:txBody>
          <a:bodyPr/>
          <a:lstStyle/>
          <a:p>
            <a:r>
              <a:rPr lang="en-US" dirty="0" err="1" smtClean="0"/>
              <a:t>Myös</a:t>
            </a:r>
            <a:r>
              <a:rPr lang="en-US" dirty="0" smtClean="0"/>
              <a:t> </a:t>
            </a:r>
            <a:r>
              <a:rPr lang="en-US" dirty="0" err="1" smtClean="0"/>
              <a:t>mineraalialalla</a:t>
            </a:r>
            <a:r>
              <a:rPr lang="en-US" dirty="0" smtClean="0"/>
              <a:t> ‘</a:t>
            </a:r>
            <a:r>
              <a:rPr lang="en-US" dirty="0" err="1" smtClean="0"/>
              <a:t>istutaan</a:t>
            </a:r>
            <a:r>
              <a:rPr lang="en-US" dirty="0" smtClean="0"/>
              <a:t> </a:t>
            </a:r>
            <a:r>
              <a:rPr lang="en-US" dirty="0" err="1" smtClean="0"/>
              <a:t>jättiläisten</a:t>
            </a:r>
            <a:r>
              <a:rPr lang="en-US" dirty="0" smtClean="0"/>
              <a:t> </a:t>
            </a:r>
            <a:r>
              <a:rPr lang="en-US" dirty="0" err="1" smtClean="0"/>
              <a:t>hartioilla</a:t>
            </a:r>
            <a:r>
              <a:rPr lang="en-US" dirty="0" smtClean="0"/>
              <a:t>’</a:t>
            </a:r>
          </a:p>
          <a:p>
            <a:r>
              <a:rPr lang="en-US" dirty="0" err="1" smtClean="0"/>
              <a:t>Tutkimus</a:t>
            </a:r>
            <a:r>
              <a:rPr lang="en-US" dirty="0" smtClean="0"/>
              <a:t>- </a:t>
            </a:r>
            <a:r>
              <a:rPr lang="en-US" dirty="0" err="1" smtClean="0"/>
              <a:t>ja</a:t>
            </a:r>
            <a:r>
              <a:rPr lang="en-US" dirty="0" smtClean="0"/>
              <a:t> </a:t>
            </a:r>
            <a:r>
              <a:rPr lang="en-US" dirty="0" err="1" smtClean="0"/>
              <a:t>kehitystyötä</a:t>
            </a:r>
            <a:r>
              <a:rPr lang="en-US" dirty="0" smtClean="0"/>
              <a:t> on </a:t>
            </a:r>
            <a:r>
              <a:rPr lang="en-US" dirty="0" err="1" smtClean="0"/>
              <a:t>jatkettava</a:t>
            </a:r>
            <a:r>
              <a:rPr lang="en-US" dirty="0" smtClean="0"/>
              <a:t> </a:t>
            </a:r>
            <a:r>
              <a:rPr lang="en-US" dirty="0" err="1" smtClean="0"/>
              <a:t>kaikilla</a:t>
            </a:r>
            <a:r>
              <a:rPr lang="en-US" dirty="0" smtClean="0"/>
              <a:t> </a:t>
            </a:r>
            <a:r>
              <a:rPr lang="en-US" dirty="0" err="1" smtClean="0"/>
              <a:t>mineraalialan</a:t>
            </a:r>
            <a:r>
              <a:rPr lang="en-US" dirty="0" smtClean="0"/>
              <a:t> </a:t>
            </a:r>
            <a:r>
              <a:rPr lang="en-US" dirty="0" err="1" smtClean="0"/>
              <a:t>sektoreilla</a:t>
            </a:r>
            <a:r>
              <a:rPr lang="en-US" dirty="0" smtClean="0"/>
              <a:t> </a:t>
            </a:r>
            <a:r>
              <a:rPr lang="en-US" dirty="0" err="1" smtClean="0"/>
              <a:t>erityisesti</a:t>
            </a:r>
            <a:r>
              <a:rPr lang="en-US" dirty="0" smtClean="0"/>
              <a:t> </a:t>
            </a:r>
            <a:r>
              <a:rPr lang="en-US" dirty="0" err="1" smtClean="0"/>
              <a:t>noususuhdanteessa</a:t>
            </a:r>
            <a:endParaRPr lang="en-US" dirty="0" smtClean="0"/>
          </a:p>
          <a:p>
            <a:pPr lvl="1"/>
            <a:r>
              <a:rPr lang="en-US" dirty="0" err="1" smtClean="0"/>
              <a:t>Paremmat</a:t>
            </a:r>
            <a:r>
              <a:rPr lang="en-US" dirty="0" smtClean="0"/>
              <a:t> </a:t>
            </a:r>
            <a:r>
              <a:rPr lang="en-US" dirty="0" err="1" smtClean="0"/>
              <a:t>ja</a:t>
            </a:r>
            <a:r>
              <a:rPr lang="en-US" dirty="0" smtClean="0"/>
              <a:t> </a:t>
            </a:r>
            <a:r>
              <a:rPr lang="en-US" dirty="0" err="1" smtClean="0"/>
              <a:t>ympäristömyönteisemmät</a:t>
            </a:r>
            <a:r>
              <a:rPr lang="en-US" dirty="0" smtClean="0"/>
              <a:t> </a:t>
            </a:r>
            <a:r>
              <a:rPr lang="en-US" dirty="0" err="1" smtClean="0"/>
              <a:t>rikastusmenetelmät</a:t>
            </a:r>
            <a:r>
              <a:rPr lang="en-US" dirty="0" smtClean="0"/>
              <a:t> </a:t>
            </a:r>
            <a:r>
              <a:rPr lang="en-US" dirty="0" err="1" smtClean="0"/>
              <a:t>ja</a:t>
            </a:r>
            <a:r>
              <a:rPr lang="en-US" dirty="0" smtClean="0"/>
              <a:t> </a:t>
            </a:r>
            <a:r>
              <a:rPr lang="en-US" dirty="0" err="1" smtClean="0"/>
              <a:t>esiintymien</a:t>
            </a:r>
            <a:r>
              <a:rPr lang="en-US" dirty="0" smtClean="0"/>
              <a:t> </a:t>
            </a:r>
            <a:r>
              <a:rPr lang="en-US" dirty="0" err="1" smtClean="0"/>
              <a:t>hyödyntämistekniikat</a:t>
            </a:r>
            <a:r>
              <a:rPr lang="en-US" dirty="0" smtClean="0"/>
              <a:t> (</a:t>
            </a:r>
            <a:r>
              <a:rPr lang="en-US" dirty="0" err="1" smtClean="0"/>
              <a:t>louhinta</a:t>
            </a:r>
            <a:r>
              <a:rPr lang="en-US" dirty="0" smtClean="0"/>
              <a:t>)</a:t>
            </a:r>
          </a:p>
          <a:p>
            <a:pPr lvl="1"/>
            <a:r>
              <a:rPr lang="en-US" dirty="0" err="1" smtClean="0"/>
              <a:t>Tehokkaammat</a:t>
            </a:r>
            <a:r>
              <a:rPr lang="en-US" dirty="0" smtClean="0"/>
              <a:t>, </a:t>
            </a:r>
            <a:r>
              <a:rPr lang="en-US" dirty="0" err="1" smtClean="0"/>
              <a:t>ympäristöä</a:t>
            </a:r>
            <a:r>
              <a:rPr lang="en-US" dirty="0" smtClean="0"/>
              <a:t> </a:t>
            </a:r>
            <a:r>
              <a:rPr lang="en-US" dirty="0" err="1" smtClean="0"/>
              <a:t>vähemmän</a:t>
            </a:r>
            <a:r>
              <a:rPr lang="en-US" dirty="0" smtClean="0"/>
              <a:t> </a:t>
            </a:r>
            <a:r>
              <a:rPr lang="en-US" dirty="0" err="1" smtClean="0"/>
              <a:t>kuormittavat</a:t>
            </a:r>
            <a:r>
              <a:rPr lang="en-US" dirty="0" smtClean="0"/>
              <a:t> </a:t>
            </a:r>
            <a:r>
              <a:rPr lang="en-US" dirty="0" err="1" smtClean="0"/>
              <a:t>etsintätekniikat</a:t>
            </a:r>
            <a:endParaRPr lang="en-US" dirty="0" smtClean="0"/>
          </a:p>
          <a:p>
            <a:pPr lvl="1"/>
            <a:r>
              <a:rPr lang="en-US" dirty="0" err="1" smtClean="0"/>
              <a:t>Geologisten</a:t>
            </a:r>
            <a:r>
              <a:rPr lang="en-US" dirty="0" smtClean="0"/>
              <a:t>- </a:t>
            </a:r>
            <a:r>
              <a:rPr lang="en-US" dirty="0" err="1" smtClean="0"/>
              <a:t>ja</a:t>
            </a:r>
            <a:r>
              <a:rPr lang="en-US" dirty="0" smtClean="0"/>
              <a:t> </a:t>
            </a:r>
            <a:r>
              <a:rPr lang="en-US" dirty="0" err="1" smtClean="0"/>
              <a:t>malmimallien</a:t>
            </a:r>
            <a:r>
              <a:rPr lang="en-US" dirty="0" smtClean="0"/>
              <a:t> </a:t>
            </a:r>
            <a:r>
              <a:rPr lang="en-US" dirty="0" err="1" smtClean="0"/>
              <a:t>ja</a:t>
            </a:r>
            <a:r>
              <a:rPr lang="en-US" dirty="0" smtClean="0"/>
              <a:t> </a:t>
            </a:r>
            <a:r>
              <a:rPr lang="en-US" dirty="0" err="1" smtClean="0"/>
              <a:t>kehittäminen</a:t>
            </a:r>
            <a:endParaRPr lang="en-US" dirty="0" smtClean="0"/>
          </a:p>
          <a:p>
            <a:pPr lvl="1"/>
            <a:r>
              <a:rPr lang="en-US" dirty="0" err="1" smtClean="0"/>
              <a:t>Havaintoaineistojen</a:t>
            </a:r>
            <a:r>
              <a:rPr lang="en-US" dirty="0" smtClean="0"/>
              <a:t> </a:t>
            </a:r>
            <a:r>
              <a:rPr lang="en-US" dirty="0" err="1" smtClean="0"/>
              <a:t>kartuttaminen</a:t>
            </a:r>
            <a:r>
              <a:rPr lang="en-US" dirty="0" smtClean="0"/>
              <a:t> </a:t>
            </a:r>
            <a:r>
              <a:rPr lang="en-US" dirty="0" err="1" smtClean="0"/>
              <a:t>ja</a:t>
            </a:r>
            <a:r>
              <a:rPr lang="en-US" dirty="0" smtClean="0"/>
              <a:t> </a:t>
            </a:r>
            <a:r>
              <a:rPr lang="en-US" dirty="0" err="1" smtClean="0"/>
              <a:t>tallentaminen</a:t>
            </a:r>
            <a:endParaRPr lang="en-US" dirty="0" smtClean="0"/>
          </a:p>
          <a:p>
            <a:pPr lvl="1"/>
            <a:r>
              <a:rPr lang="en-US" dirty="0" err="1" smtClean="0"/>
              <a:t>Kaivosalan</a:t>
            </a:r>
            <a:r>
              <a:rPr lang="en-US" dirty="0" smtClean="0"/>
              <a:t> </a:t>
            </a:r>
            <a:r>
              <a:rPr lang="en-US" dirty="0" err="1" smtClean="0"/>
              <a:t>ympäristöosaamisen</a:t>
            </a:r>
            <a:r>
              <a:rPr lang="en-US" dirty="0" smtClean="0"/>
              <a:t> </a:t>
            </a:r>
            <a:r>
              <a:rPr lang="en-US" dirty="0" err="1" smtClean="0"/>
              <a:t>kehittäminen</a:t>
            </a:r>
            <a:endParaRPr lang="en-US" dirty="0" smtClean="0"/>
          </a:p>
          <a:p>
            <a:r>
              <a:rPr lang="en-US" dirty="0" err="1" smtClean="0"/>
              <a:t>Tekes</a:t>
            </a:r>
            <a:r>
              <a:rPr lang="en-US" dirty="0" smtClean="0"/>
              <a:t> Green Mining, H2020, ERA-MIN </a:t>
            </a:r>
            <a:r>
              <a:rPr lang="en-US" dirty="0" err="1" smtClean="0"/>
              <a:t>jne</a:t>
            </a:r>
            <a:r>
              <a:rPr lang="en-US" dirty="0" smtClean="0"/>
              <a:t>.</a:t>
            </a:r>
            <a:endParaRPr lang="en-US" dirty="0"/>
          </a:p>
        </p:txBody>
      </p:sp>
      <p:sp>
        <p:nvSpPr>
          <p:cNvPr id="4" name="Date Placeholder 3"/>
          <p:cNvSpPr>
            <a:spLocks noGrp="1"/>
          </p:cNvSpPr>
          <p:nvPr>
            <p:ph type="dt" sz="quarter" idx="10"/>
          </p:nvPr>
        </p:nvSpPr>
        <p:spPr/>
        <p:txBody>
          <a:bodyPr/>
          <a:lstStyle/>
          <a:p>
            <a:r>
              <a:rPr lang="en-US" smtClean="0"/>
              <a:t>11.6.2014</a:t>
            </a:r>
            <a:endParaRPr lang="fi-FI"/>
          </a:p>
        </p:txBody>
      </p:sp>
      <p:sp>
        <p:nvSpPr>
          <p:cNvPr id="5" name="Slide Number Placeholder 4"/>
          <p:cNvSpPr>
            <a:spLocks noGrp="1"/>
          </p:cNvSpPr>
          <p:nvPr>
            <p:ph type="sldNum" sz="quarter" idx="11"/>
          </p:nvPr>
        </p:nvSpPr>
        <p:spPr/>
        <p:txBody>
          <a:bodyPr/>
          <a:lstStyle/>
          <a:p>
            <a:fld id="{E9B14F82-EAF2-4275-B809-9DA53700D33D}" type="slidenum">
              <a:rPr lang="fi-FI" smtClean="0"/>
              <a:pPr/>
              <a:t>21</a:t>
            </a:fld>
            <a:endParaRPr lang="fi-FI"/>
          </a:p>
        </p:txBody>
      </p:sp>
      <p:sp>
        <p:nvSpPr>
          <p:cNvPr id="6" name="Footer Placeholder 5"/>
          <p:cNvSpPr>
            <a:spLocks noGrp="1"/>
          </p:cNvSpPr>
          <p:nvPr>
            <p:ph type="ftr" sz="quarter" idx="12"/>
          </p:nvPr>
        </p:nvSpPr>
        <p:spPr/>
        <p:txBody>
          <a:bodyPr/>
          <a:lstStyle/>
          <a:p>
            <a:r>
              <a:rPr lang="fi-FI" smtClean="0"/>
              <a:t>Argumenta-seminaari / T. Kauppila</a:t>
            </a:r>
            <a:endParaRPr lang="fi-FI"/>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Paikalliset</a:t>
            </a:r>
            <a:r>
              <a:rPr lang="en-US" dirty="0" smtClean="0"/>
              <a:t> </a:t>
            </a:r>
            <a:r>
              <a:rPr lang="en-US" dirty="0" err="1" smtClean="0"/>
              <a:t>sosiaaliset</a:t>
            </a:r>
            <a:r>
              <a:rPr lang="en-US" dirty="0" smtClean="0"/>
              <a:t> </a:t>
            </a:r>
            <a:r>
              <a:rPr lang="en-US" dirty="0" err="1" smtClean="0"/>
              <a:t>ja</a:t>
            </a:r>
            <a:r>
              <a:rPr lang="en-US" dirty="0" smtClean="0"/>
              <a:t> </a:t>
            </a:r>
            <a:r>
              <a:rPr lang="en-US" dirty="0" err="1" smtClean="0"/>
              <a:t>taloudelliset</a:t>
            </a:r>
            <a:r>
              <a:rPr lang="en-US" dirty="0" smtClean="0"/>
              <a:t> </a:t>
            </a:r>
            <a:r>
              <a:rPr lang="en-US" dirty="0" err="1" smtClean="0"/>
              <a:t>vaikutukset</a:t>
            </a:r>
            <a:endParaRPr lang="en-US" dirty="0"/>
          </a:p>
        </p:txBody>
      </p:sp>
      <p:sp>
        <p:nvSpPr>
          <p:cNvPr id="3" name="Content Placeholder 2"/>
          <p:cNvSpPr>
            <a:spLocks noGrp="1"/>
          </p:cNvSpPr>
          <p:nvPr>
            <p:ph idx="1"/>
          </p:nvPr>
        </p:nvSpPr>
        <p:spPr/>
        <p:txBody>
          <a:bodyPr/>
          <a:lstStyle/>
          <a:p>
            <a:r>
              <a:rPr lang="en-US" dirty="0" err="1" smtClean="0"/>
              <a:t>Alueelliset</a:t>
            </a:r>
            <a:r>
              <a:rPr lang="en-US" dirty="0" smtClean="0"/>
              <a:t> </a:t>
            </a:r>
            <a:r>
              <a:rPr lang="en-US" dirty="0" err="1" smtClean="0"/>
              <a:t>ja</a:t>
            </a:r>
            <a:r>
              <a:rPr lang="en-US" dirty="0" smtClean="0"/>
              <a:t> </a:t>
            </a:r>
            <a:r>
              <a:rPr lang="en-US" dirty="0" err="1" smtClean="0"/>
              <a:t>paikalliset</a:t>
            </a:r>
            <a:r>
              <a:rPr lang="en-US" dirty="0" smtClean="0"/>
              <a:t> </a:t>
            </a:r>
            <a:r>
              <a:rPr lang="en-US" dirty="0" err="1" smtClean="0"/>
              <a:t>toimijat</a:t>
            </a:r>
            <a:r>
              <a:rPr lang="en-US" dirty="0" smtClean="0"/>
              <a:t> </a:t>
            </a:r>
            <a:r>
              <a:rPr lang="en-US" dirty="0" err="1" smtClean="0"/>
              <a:t>ovat</a:t>
            </a:r>
            <a:r>
              <a:rPr lang="en-US" dirty="0" smtClean="0"/>
              <a:t> </a:t>
            </a:r>
            <a:r>
              <a:rPr lang="en-US" dirty="0" err="1" smtClean="0"/>
              <a:t>aivainasemassa</a:t>
            </a:r>
            <a:r>
              <a:rPr lang="en-US" dirty="0" smtClean="0"/>
              <a:t> </a:t>
            </a:r>
            <a:r>
              <a:rPr lang="en-US" dirty="0" err="1" smtClean="0"/>
              <a:t>kaivoshankkeen</a:t>
            </a:r>
            <a:r>
              <a:rPr lang="en-US" dirty="0" smtClean="0"/>
              <a:t> </a:t>
            </a:r>
            <a:r>
              <a:rPr lang="en-US" dirty="0" err="1" smtClean="0"/>
              <a:t>tullessa</a:t>
            </a:r>
            <a:r>
              <a:rPr lang="en-US" dirty="0" smtClean="0"/>
              <a:t> </a:t>
            </a:r>
            <a:r>
              <a:rPr lang="en-US" dirty="0" err="1" smtClean="0"/>
              <a:t>paikkakunnalle</a:t>
            </a:r>
            <a:endParaRPr lang="en-US" dirty="0" smtClean="0"/>
          </a:p>
          <a:p>
            <a:r>
              <a:rPr lang="en-US" dirty="0" err="1" smtClean="0"/>
              <a:t>Vaaditaan</a:t>
            </a:r>
            <a:r>
              <a:rPr lang="en-US" dirty="0" smtClean="0"/>
              <a:t> </a:t>
            </a:r>
            <a:r>
              <a:rPr lang="en-US" dirty="0" err="1" smtClean="0"/>
              <a:t>toiminnanharjoittajan</a:t>
            </a:r>
            <a:r>
              <a:rPr lang="en-US" dirty="0" smtClean="0"/>
              <a:t> </a:t>
            </a:r>
            <a:r>
              <a:rPr lang="en-US" dirty="0" err="1" smtClean="0"/>
              <a:t>ja</a:t>
            </a:r>
            <a:r>
              <a:rPr lang="en-US" dirty="0" smtClean="0"/>
              <a:t> </a:t>
            </a:r>
            <a:r>
              <a:rPr lang="en-US" dirty="0" err="1" smtClean="0"/>
              <a:t>paikallishallinnon</a:t>
            </a:r>
            <a:r>
              <a:rPr lang="en-US" dirty="0" smtClean="0"/>
              <a:t> </a:t>
            </a:r>
            <a:r>
              <a:rPr lang="en-US" dirty="0" err="1" smtClean="0"/>
              <a:t>yhteistyötä</a:t>
            </a:r>
            <a:r>
              <a:rPr lang="en-US" dirty="0" smtClean="0"/>
              <a:t> </a:t>
            </a:r>
            <a:r>
              <a:rPr lang="en-US" dirty="0" err="1" smtClean="0"/>
              <a:t>jotta</a:t>
            </a:r>
            <a:r>
              <a:rPr lang="en-US" dirty="0" smtClean="0"/>
              <a:t> </a:t>
            </a:r>
            <a:r>
              <a:rPr lang="en-US" dirty="0" err="1" smtClean="0"/>
              <a:t>hankkeesta</a:t>
            </a:r>
            <a:r>
              <a:rPr lang="en-US" dirty="0" smtClean="0"/>
              <a:t> </a:t>
            </a:r>
            <a:r>
              <a:rPr lang="en-US" dirty="0" err="1" smtClean="0"/>
              <a:t>sen</a:t>
            </a:r>
            <a:r>
              <a:rPr lang="en-US" dirty="0" smtClean="0"/>
              <a:t> </a:t>
            </a:r>
            <a:r>
              <a:rPr lang="en-US" dirty="0" err="1" smtClean="0"/>
              <a:t>elinkaaren</a:t>
            </a:r>
            <a:r>
              <a:rPr lang="en-US" dirty="0" smtClean="0"/>
              <a:t> </a:t>
            </a:r>
            <a:r>
              <a:rPr lang="en-US" dirty="0" err="1" smtClean="0"/>
              <a:t>aikana</a:t>
            </a:r>
            <a:r>
              <a:rPr lang="en-US" dirty="0" smtClean="0"/>
              <a:t> </a:t>
            </a:r>
            <a:r>
              <a:rPr lang="en-US" dirty="0" err="1" smtClean="0"/>
              <a:t>aiheutuvat</a:t>
            </a:r>
            <a:r>
              <a:rPr lang="en-US" dirty="0" smtClean="0"/>
              <a:t> </a:t>
            </a:r>
            <a:r>
              <a:rPr lang="en-US" dirty="0" err="1" smtClean="0"/>
              <a:t>hyödyt</a:t>
            </a:r>
            <a:r>
              <a:rPr lang="en-US" dirty="0" smtClean="0"/>
              <a:t> </a:t>
            </a:r>
            <a:r>
              <a:rPr lang="en-US" dirty="0" err="1" smtClean="0"/>
              <a:t>voidaan</a:t>
            </a:r>
            <a:r>
              <a:rPr lang="en-US" dirty="0" smtClean="0"/>
              <a:t> </a:t>
            </a:r>
            <a:r>
              <a:rPr lang="en-US" dirty="0" err="1" smtClean="0"/>
              <a:t>maksimoida</a:t>
            </a:r>
            <a:r>
              <a:rPr lang="en-US" dirty="0" smtClean="0"/>
              <a:t> </a:t>
            </a:r>
            <a:r>
              <a:rPr lang="en-US" dirty="0" err="1" smtClean="0"/>
              <a:t>ja</a:t>
            </a:r>
            <a:r>
              <a:rPr lang="en-US" dirty="0" smtClean="0"/>
              <a:t> </a:t>
            </a:r>
            <a:r>
              <a:rPr lang="en-US" dirty="0" err="1" smtClean="0"/>
              <a:t>sosiaaliset</a:t>
            </a:r>
            <a:r>
              <a:rPr lang="en-US" dirty="0" smtClean="0"/>
              <a:t> </a:t>
            </a:r>
            <a:r>
              <a:rPr lang="en-US" dirty="0" err="1" smtClean="0"/>
              <a:t>sekä</a:t>
            </a:r>
            <a:r>
              <a:rPr lang="en-US" dirty="0" smtClean="0"/>
              <a:t> </a:t>
            </a:r>
            <a:r>
              <a:rPr lang="en-US" dirty="0" err="1" smtClean="0"/>
              <a:t>taloudelliset</a:t>
            </a:r>
            <a:r>
              <a:rPr lang="en-US" dirty="0" smtClean="0"/>
              <a:t> </a:t>
            </a:r>
            <a:r>
              <a:rPr lang="en-US" dirty="0" err="1" smtClean="0"/>
              <a:t>haitat</a:t>
            </a:r>
            <a:r>
              <a:rPr lang="en-US" dirty="0" smtClean="0"/>
              <a:t> </a:t>
            </a:r>
            <a:r>
              <a:rPr lang="en-US" dirty="0" err="1" smtClean="0"/>
              <a:t>minimoida</a:t>
            </a:r>
            <a:endParaRPr lang="en-US" dirty="0" smtClean="0"/>
          </a:p>
          <a:p>
            <a:r>
              <a:rPr lang="en-US" dirty="0" err="1" smtClean="0"/>
              <a:t>Tutkimustietoa</a:t>
            </a:r>
            <a:r>
              <a:rPr lang="en-US" dirty="0" smtClean="0"/>
              <a:t> </a:t>
            </a:r>
            <a:r>
              <a:rPr lang="en-US" dirty="0" err="1" smtClean="0"/>
              <a:t>ja</a:t>
            </a:r>
            <a:r>
              <a:rPr lang="en-US" dirty="0" smtClean="0"/>
              <a:t> </a:t>
            </a:r>
            <a:r>
              <a:rPr lang="en-US" dirty="0" err="1" smtClean="0"/>
              <a:t>kokemuksia</a:t>
            </a:r>
            <a:r>
              <a:rPr lang="en-US" dirty="0" smtClean="0"/>
              <a:t> </a:t>
            </a:r>
            <a:r>
              <a:rPr lang="en-US" dirty="0" err="1" smtClean="0"/>
              <a:t>tästä</a:t>
            </a:r>
            <a:r>
              <a:rPr lang="en-US" dirty="0" smtClean="0"/>
              <a:t> </a:t>
            </a:r>
            <a:r>
              <a:rPr lang="en-US" dirty="0" err="1" smtClean="0"/>
              <a:t>aihepiiristä</a:t>
            </a:r>
            <a:r>
              <a:rPr lang="en-US" dirty="0" smtClean="0"/>
              <a:t> </a:t>
            </a:r>
            <a:r>
              <a:rPr lang="en-US" dirty="0" err="1" smtClean="0"/>
              <a:t>karttuu</a:t>
            </a:r>
            <a:r>
              <a:rPr lang="en-US" dirty="0" smtClean="0"/>
              <a:t> </a:t>
            </a:r>
            <a:r>
              <a:rPr lang="en-US" dirty="0" err="1" smtClean="0"/>
              <a:t>Suomessa</a:t>
            </a:r>
            <a:r>
              <a:rPr lang="en-US" dirty="0" smtClean="0"/>
              <a:t> </a:t>
            </a:r>
            <a:r>
              <a:rPr lang="en-US" dirty="0" err="1" smtClean="0"/>
              <a:t>koko</a:t>
            </a:r>
            <a:r>
              <a:rPr lang="en-US" dirty="0" smtClean="0"/>
              <a:t> </a:t>
            </a:r>
            <a:r>
              <a:rPr lang="en-US" dirty="0" err="1" smtClean="0"/>
              <a:t>ajan</a:t>
            </a:r>
            <a:endParaRPr lang="en-US" dirty="0" smtClean="0"/>
          </a:p>
          <a:p>
            <a:pPr lvl="1"/>
            <a:r>
              <a:rPr lang="en-US" dirty="0" err="1" smtClean="0"/>
              <a:t>Kokemuksia</a:t>
            </a:r>
            <a:r>
              <a:rPr lang="en-US" dirty="0" smtClean="0"/>
              <a:t> </a:t>
            </a:r>
            <a:r>
              <a:rPr lang="en-US" dirty="0" err="1" smtClean="0"/>
              <a:t>tulee</a:t>
            </a:r>
            <a:r>
              <a:rPr lang="en-US" dirty="0" smtClean="0"/>
              <a:t> </a:t>
            </a:r>
            <a:r>
              <a:rPr lang="en-US" dirty="0" err="1" smtClean="0"/>
              <a:t>jakaa</a:t>
            </a:r>
            <a:r>
              <a:rPr lang="en-US" dirty="0" smtClean="0"/>
              <a:t> </a:t>
            </a:r>
            <a:r>
              <a:rPr lang="en-US" dirty="0" err="1" smtClean="0"/>
              <a:t>uusien</a:t>
            </a:r>
            <a:r>
              <a:rPr lang="en-US" dirty="0" smtClean="0"/>
              <a:t> </a:t>
            </a:r>
            <a:r>
              <a:rPr lang="en-US" dirty="0" err="1" smtClean="0"/>
              <a:t>kaivospaikkakuntien</a:t>
            </a:r>
            <a:r>
              <a:rPr lang="en-US" dirty="0" smtClean="0"/>
              <a:t> </a:t>
            </a:r>
            <a:r>
              <a:rPr lang="en-US" dirty="0" err="1" smtClean="0"/>
              <a:t>päättäjille</a:t>
            </a:r>
            <a:endParaRPr lang="en-US" dirty="0" smtClean="0"/>
          </a:p>
          <a:p>
            <a:r>
              <a:rPr lang="en-US" dirty="0" err="1" smtClean="0"/>
              <a:t>Yritysten</a:t>
            </a:r>
            <a:r>
              <a:rPr lang="en-US" dirty="0" smtClean="0"/>
              <a:t> </a:t>
            </a:r>
            <a:r>
              <a:rPr lang="en-US" dirty="0" err="1" smtClean="0"/>
              <a:t>tarve</a:t>
            </a:r>
            <a:r>
              <a:rPr lang="en-US" dirty="0" smtClean="0"/>
              <a:t> ‘</a:t>
            </a:r>
            <a:r>
              <a:rPr lang="en-US" dirty="0" err="1" smtClean="0"/>
              <a:t>sosiaalisen</a:t>
            </a:r>
            <a:r>
              <a:rPr lang="en-US" dirty="0" smtClean="0"/>
              <a:t> </a:t>
            </a:r>
            <a:r>
              <a:rPr lang="en-US" dirty="0" err="1" smtClean="0"/>
              <a:t>toimiluvan</a:t>
            </a:r>
            <a:r>
              <a:rPr lang="en-US" dirty="0" smtClean="0"/>
              <a:t>’ </a:t>
            </a:r>
            <a:r>
              <a:rPr lang="en-US" dirty="0" err="1" smtClean="0"/>
              <a:t>ja</a:t>
            </a:r>
            <a:r>
              <a:rPr lang="en-US" dirty="0" smtClean="0"/>
              <a:t> </a:t>
            </a:r>
            <a:r>
              <a:rPr lang="en-US" dirty="0" err="1" smtClean="0"/>
              <a:t>hyväksyttävyyden</a:t>
            </a:r>
            <a:r>
              <a:rPr lang="en-US" dirty="0" smtClean="0"/>
              <a:t> </a:t>
            </a:r>
            <a:r>
              <a:rPr lang="en-US" dirty="0" err="1" smtClean="0"/>
              <a:t>hankkimiseen</a:t>
            </a:r>
            <a:r>
              <a:rPr lang="en-US" dirty="0" smtClean="0"/>
              <a:t> </a:t>
            </a:r>
            <a:r>
              <a:rPr lang="en-US" dirty="0" err="1" smtClean="0"/>
              <a:t>tukee</a:t>
            </a:r>
            <a:r>
              <a:rPr lang="en-US" dirty="0" smtClean="0"/>
              <a:t> </a:t>
            </a:r>
            <a:r>
              <a:rPr lang="en-US" dirty="0" err="1" smtClean="0"/>
              <a:t>tätä</a:t>
            </a:r>
            <a:r>
              <a:rPr lang="en-US" dirty="0" smtClean="0"/>
              <a:t> </a:t>
            </a:r>
            <a:r>
              <a:rPr lang="en-US" dirty="0" err="1" smtClean="0"/>
              <a:t>tavoitetta</a:t>
            </a:r>
            <a:endParaRPr lang="en-US" dirty="0" smtClean="0"/>
          </a:p>
          <a:p>
            <a:r>
              <a:rPr lang="en-US" dirty="0" err="1" smtClean="0"/>
              <a:t>Yleinen</a:t>
            </a:r>
            <a:r>
              <a:rPr lang="en-US" dirty="0" smtClean="0"/>
              <a:t> </a:t>
            </a:r>
            <a:r>
              <a:rPr lang="en-US" dirty="0" err="1" smtClean="0"/>
              <a:t>tiedotus</a:t>
            </a:r>
            <a:r>
              <a:rPr lang="en-US" dirty="0" smtClean="0"/>
              <a:t> </a:t>
            </a:r>
            <a:r>
              <a:rPr lang="en-US" dirty="0" err="1" smtClean="0"/>
              <a:t>ja</a:t>
            </a:r>
            <a:r>
              <a:rPr lang="en-US" dirty="0" smtClean="0"/>
              <a:t> </a:t>
            </a:r>
            <a:r>
              <a:rPr lang="en-US" dirty="0" err="1" smtClean="0"/>
              <a:t>oikea</a:t>
            </a:r>
            <a:r>
              <a:rPr lang="en-US" dirty="0" smtClean="0"/>
              <a:t> </a:t>
            </a:r>
            <a:r>
              <a:rPr lang="en-US" dirty="0" err="1" smtClean="0"/>
              <a:t>tieto</a:t>
            </a:r>
            <a:r>
              <a:rPr lang="en-US" dirty="0" smtClean="0"/>
              <a:t> </a:t>
            </a:r>
            <a:r>
              <a:rPr lang="en-US" dirty="0" err="1" smtClean="0"/>
              <a:t>kaivosalasta</a:t>
            </a:r>
            <a:r>
              <a:rPr lang="en-US" dirty="0" smtClean="0"/>
              <a:t> </a:t>
            </a:r>
            <a:r>
              <a:rPr lang="en-US" dirty="0" err="1" smtClean="0"/>
              <a:t>ja</a:t>
            </a:r>
            <a:r>
              <a:rPr lang="en-US" dirty="0" smtClean="0"/>
              <a:t> </a:t>
            </a:r>
            <a:r>
              <a:rPr lang="en-US" dirty="0" err="1" smtClean="0"/>
              <a:t>sen</a:t>
            </a:r>
            <a:r>
              <a:rPr lang="en-US" dirty="0" smtClean="0"/>
              <a:t> </a:t>
            </a:r>
            <a:r>
              <a:rPr lang="en-US" dirty="0" err="1" smtClean="0"/>
              <a:t>riskeistä</a:t>
            </a:r>
            <a:r>
              <a:rPr lang="en-US" dirty="0" smtClean="0"/>
              <a:t> </a:t>
            </a:r>
            <a:r>
              <a:rPr lang="en-US" dirty="0" err="1" smtClean="0"/>
              <a:t>voi</a:t>
            </a:r>
            <a:r>
              <a:rPr lang="en-US" dirty="0" smtClean="0"/>
              <a:t> </a:t>
            </a:r>
            <a:r>
              <a:rPr lang="en-US" dirty="0" err="1" smtClean="0"/>
              <a:t>vähentää</a:t>
            </a:r>
            <a:r>
              <a:rPr lang="en-US" dirty="0" smtClean="0"/>
              <a:t> </a:t>
            </a:r>
            <a:r>
              <a:rPr lang="en-US" dirty="0" err="1" smtClean="0"/>
              <a:t>sosiaalisia</a:t>
            </a:r>
            <a:r>
              <a:rPr lang="en-US" dirty="0" smtClean="0"/>
              <a:t> </a:t>
            </a:r>
            <a:r>
              <a:rPr lang="en-US" dirty="0" err="1" smtClean="0"/>
              <a:t>vaikutuksia</a:t>
            </a:r>
            <a:endParaRPr lang="en-US" dirty="0" smtClean="0"/>
          </a:p>
        </p:txBody>
      </p:sp>
      <p:sp>
        <p:nvSpPr>
          <p:cNvPr id="4" name="Date Placeholder 3"/>
          <p:cNvSpPr>
            <a:spLocks noGrp="1"/>
          </p:cNvSpPr>
          <p:nvPr>
            <p:ph type="dt" sz="quarter" idx="10"/>
          </p:nvPr>
        </p:nvSpPr>
        <p:spPr/>
        <p:txBody>
          <a:bodyPr/>
          <a:lstStyle/>
          <a:p>
            <a:r>
              <a:rPr lang="en-US" smtClean="0"/>
              <a:t>11.6.2014</a:t>
            </a:r>
            <a:endParaRPr lang="fi-FI"/>
          </a:p>
        </p:txBody>
      </p:sp>
      <p:sp>
        <p:nvSpPr>
          <p:cNvPr id="5" name="Slide Number Placeholder 4"/>
          <p:cNvSpPr>
            <a:spLocks noGrp="1"/>
          </p:cNvSpPr>
          <p:nvPr>
            <p:ph type="sldNum" sz="quarter" idx="11"/>
          </p:nvPr>
        </p:nvSpPr>
        <p:spPr/>
        <p:txBody>
          <a:bodyPr/>
          <a:lstStyle/>
          <a:p>
            <a:fld id="{E9B14F82-EAF2-4275-B809-9DA53700D33D}" type="slidenum">
              <a:rPr lang="fi-FI" smtClean="0"/>
              <a:pPr/>
              <a:t>22</a:t>
            </a:fld>
            <a:endParaRPr lang="fi-FI"/>
          </a:p>
        </p:txBody>
      </p:sp>
      <p:sp>
        <p:nvSpPr>
          <p:cNvPr id="6" name="Footer Placeholder 5"/>
          <p:cNvSpPr>
            <a:spLocks noGrp="1"/>
          </p:cNvSpPr>
          <p:nvPr>
            <p:ph type="ftr" sz="quarter" idx="12"/>
          </p:nvPr>
        </p:nvSpPr>
        <p:spPr/>
        <p:txBody>
          <a:bodyPr/>
          <a:lstStyle/>
          <a:p>
            <a:r>
              <a:rPr lang="fi-FI" smtClean="0"/>
              <a:t>Argumenta-seminaari / T. Kauppila</a:t>
            </a:r>
            <a:endParaRPr lang="fi-FI"/>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Paikallisesti vihreä – onko ympäristön pilaantuminen väistämätöntä?</a:t>
            </a:r>
          </a:p>
        </p:txBody>
      </p:sp>
      <p:sp>
        <p:nvSpPr>
          <p:cNvPr id="18435" name="Content Placeholder 2"/>
          <p:cNvSpPr>
            <a:spLocks noGrp="1"/>
          </p:cNvSpPr>
          <p:nvPr>
            <p:ph idx="1"/>
          </p:nvPr>
        </p:nvSpPr>
        <p:spPr/>
        <p:txBody>
          <a:bodyPr/>
          <a:lstStyle/>
          <a:p>
            <a:r>
              <a:rPr lang="en-US" sz="2200" dirty="0" err="1" smtClean="0"/>
              <a:t>Kaivoksesta</a:t>
            </a:r>
            <a:r>
              <a:rPr lang="en-US" sz="2200" dirty="0" smtClean="0"/>
              <a:t> </a:t>
            </a:r>
            <a:r>
              <a:rPr lang="en-US" sz="2200" dirty="0" err="1" smtClean="0"/>
              <a:t>seuraa</a:t>
            </a:r>
            <a:r>
              <a:rPr lang="en-US" sz="2200" dirty="0" smtClean="0"/>
              <a:t>: </a:t>
            </a:r>
            <a:r>
              <a:rPr lang="en-US" sz="2200" dirty="0" err="1" smtClean="0"/>
              <a:t>kuoppa</a:t>
            </a:r>
            <a:r>
              <a:rPr lang="en-US" sz="2200" dirty="0" smtClean="0"/>
              <a:t> </a:t>
            </a:r>
            <a:r>
              <a:rPr lang="en-US" sz="2200" dirty="0" err="1" smtClean="0"/>
              <a:t>maassa</a:t>
            </a:r>
            <a:r>
              <a:rPr lang="en-US" sz="2200" dirty="0" smtClean="0"/>
              <a:t>, </a:t>
            </a:r>
            <a:r>
              <a:rPr lang="en-US" sz="2200" dirty="0" err="1" smtClean="0"/>
              <a:t>sivukivikasoja</a:t>
            </a:r>
            <a:r>
              <a:rPr lang="en-US" sz="2200" dirty="0" smtClean="0"/>
              <a:t>, </a:t>
            </a:r>
            <a:r>
              <a:rPr lang="en-US" sz="2200" dirty="0" err="1" smtClean="0"/>
              <a:t>rikastushiekkaa</a:t>
            </a:r>
            <a:r>
              <a:rPr lang="en-US" sz="2200" dirty="0" smtClean="0"/>
              <a:t>, </a:t>
            </a:r>
            <a:r>
              <a:rPr lang="en-US" sz="2200" dirty="0" err="1" smtClean="0"/>
              <a:t>prosessi</a:t>
            </a:r>
            <a:r>
              <a:rPr lang="en-US" sz="2200" dirty="0" smtClean="0"/>
              <a:t>- </a:t>
            </a:r>
            <a:r>
              <a:rPr lang="en-US" sz="2200" dirty="0" err="1" smtClean="0"/>
              <a:t>ja</a:t>
            </a:r>
            <a:r>
              <a:rPr lang="en-US" sz="2200" dirty="0" smtClean="0"/>
              <a:t> </a:t>
            </a:r>
            <a:r>
              <a:rPr lang="en-US" sz="2200" dirty="0" err="1" smtClean="0"/>
              <a:t>valumavesiä</a:t>
            </a:r>
            <a:r>
              <a:rPr lang="en-US" sz="2200" dirty="0" smtClean="0"/>
              <a:t>, </a:t>
            </a:r>
            <a:r>
              <a:rPr lang="en-US" sz="2200" dirty="0" err="1" smtClean="0"/>
              <a:t>maisemavaikutuksia</a:t>
            </a:r>
            <a:r>
              <a:rPr lang="en-US" sz="2200" dirty="0" smtClean="0"/>
              <a:t>, </a:t>
            </a:r>
            <a:r>
              <a:rPr lang="en-US" sz="2200" dirty="0" err="1" smtClean="0"/>
              <a:t>paikallisia</a:t>
            </a:r>
            <a:r>
              <a:rPr lang="en-US" sz="2200" dirty="0" smtClean="0"/>
              <a:t> </a:t>
            </a:r>
            <a:r>
              <a:rPr lang="en-US" sz="2200" dirty="0" err="1" smtClean="0"/>
              <a:t>talousvaikutuksia</a:t>
            </a:r>
            <a:r>
              <a:rPr lang="en-US" sz="2200" dirty="0" smtClean="0"/>
              <a:t>; </a:t>
            </a:r>
            <a:r>
              <a:rPr lang="en-US" sz="2200" dirty="0" err="1" smtClean="0"/>
              <a:t>uutena</a:t>
            </a:r>
            <a:r>
              <a:rPr lang="en-US" sz="2200" dirty="0" smtClean="0"/>
              <a:t>  </a:t>
            </a:r>
            <a:r>
              <a:rPr lang="en-US" sz="2200" dirty="0" err="1" smtClean="0"/>
              <a:t>hydrometallurgiset</a:t>
            </a:r>
            <a:r>
              <a:rPr lang="en-US" sz="2200" dirty="0" smtClean="0"/>
              <a:t> </a:t>
            </a:r>
            <a:r>
              <a:rPr lang="en-US" sz="2200" dirty="0" err="1" smtClean="0"/>
              <a:t>sakat</a:t>
            </a:r>
            <a:endParaRPr lang="en-US" sz="2200" dirty="0" smtClean="0"/>
          </a:p>
          <a:p>
            <a:r>
              <a:rPr lang="en-US" sz="2200" dirty="0" err="1" smtClean="0"/>
              <a:t>Spatiaalinen</a:t>
            </a:r>
            <a:r>
              <a:rPr lang="en-US" sz="2200" dirty="0" smtClean="0"/>
              <a:t> </a:t>
            </a:r>
            <a:r>
              <a:rPr lang="en-US" sz="2200" dirty="0" err="1" smtClean="0"/>
              <a:t>jalanjälki</a:t>
            </a:r>
            <a:r>
              <a:rPr lang="en-US" sz="2200" dirty="0" smtClean="0"/>
              <a:t> on </a:t>
            </a:r>
            <a:r>
              <a:rPr lang="en-US" sz="2200" dirty="0" err="1" smtClean="0"/>
              <a:t>yleensä</a:t>
            </a:r>
            <a:r>
              <a:rPr lang="en-US" sz="2200" dirty="0" smtClean="0"/>
              <a:t> </a:t>
            </a:r>
            <a:r>
              <a:rPr lang="en-US" sz="2200" dirty="0" err="1" smtClean="0"/>
              <a:t>verraten</a:t>
            </a:r>
            <a:r>
              <a:rPr lang="en-US" sz="2200" dirty="0" smtClean="0"/>
              <a:t> </a:t>
            </a:r>
            <a:r>
              <a:rPr lang="en-US" sz="2200" dirty="0" err="1" smtClean="0"/>
              <a:t>pieni</a:t>
            </a:r>
            <a:r>
              <a:rPr lang="en-US" sz="2200" dirty="0" smtClean="0"/>
              <a:t> (</a:t>
            </a:r>
            <a:r>
              <a:rPr lang="en-US" sz="2200" dirty="0" err="1" smtClean="0"/>
              <a:t>luonnonpääoman</a:t>
            </a:r>
            <a:r>
              <a:rPr lang="en-US" sz="2200" dirty="0" smtClean="0"/>
              <a:t> </a:t>
            </a:r>
            <a:r>
              <a:rPr lang="en-US" sz="2200" dirty="0" err="1" smtClean="0"/>
              <a:t>väheneminen</a:t>
            </a:r>
            <a:r>
              <a:rPr lang="en-US" sz="2200" dirty="0" smtClean="0"/>
              <a:t>): 0,03 M ha vs. 22,8 M ha </a:t>
            </a:r>
            <a:r>
              <a:rPr lang="en-US" sz="2200" dirty="0" err="1" smtClean="0"/>
              <a:t>metsätalousmaata</a:t>
            </a:r>
            <a:endParaRPr lang="en-US" sz="2200" dirty="0" smtClean="0"/>
          </a:p>
          <a:p>
            <a:r>
              <a:rPr lang="en-US" sz="2200" dirty="0" err="1" smtClean="0"/>
              <a:t>Kuoppa</a:t>
            </a:r>
            <a:r>
              <a:rPr lang="en-US" sz="2200" dirty="0" smtClean="0"/>
              <a:t> </a:t>
            </a:r>
            <a:r>
              <a:rPr lang="en-US" sz="2200" dirty="0" err="1" smtClean="0"/>
              <a:t>maassa</a:t>
            </a:r>
            <a:r>
              <a:rPr lang="en-US" sz="2200" dirty="0" smtClean="0"/>
              <a:t> on </a:t>
            </a:r>
            <a:r>
              <a:rPr lang="en-US" sz="2200" dirty="0" err="1" smtClean="0"/>
              <a:t>harvemmin</a:t>
            </a:r>
            <a:r>
              <a:rPr lang="en-US" sz="2200" dirty="0" smtClean="0"/>
              <a:t> </a:t>
            </a:r>
            <a:r>
              <a:rPr lang="en-US" sz="2200" dirty="0" err="1" smtClean="0"/>
              <a:t>ongelma</a:t>
            </a:r>
            <a:r>
              <a:rPr lang="en-US" sz="2200" dirty="0" smtClean="0"/>
              <a:t> </a:t>
            </a:r>
            <a:r>
              <a:rPr lang="en-US" sz="2200" dirty="0" err="1" smtClean="0"/>
              <a:t>Suomessa</a:t>
            </a:r>
            <a:r>
              <a:rPr lang="en-US" sz="2200" dirty="0" smtClean="0"/>
              <a:t> (</a:t>
            </a:r>
            <a:r>
              <a:rPr lang="en-US" sz="2200" dirty="0" err="1" smtClean="0"/>
              <a:t>ylivuoto</a:t>
            </a:r>
            <a:r>
              <a:rPr lang="en-US" sz="2200" dirty="0" smtClean="0"/>
              <a:t>, </a:t>
            </a:r>
            <a:r>
              <a:rPr lang="en-US" sz="2200" dirty="0" err="1" smtClean="0"/>
              <a:t>pohjavesivaikutukset</a:t>
            </a:r>
            <a:r>
              <a:rPr lang="en-US" sz="2200" dirty="0" smtClean="0"/>
              <a:t>)</a:t>
            </a:r>
          </a:p>
          <a:p>
            <a:r>
              <a:rPr lang="en-US" sz="2200" dirty="0" err="1" smtClean="0"/>
              <a:t>Hapan</a:t>
            </a:r>
            <a:r>
              <a:rPr lang="en-US" sz="2200" dirty="0" smtClean="0"/>
              <a:t> </a:t>
            </a:r>
            <a:r>
              <a:rPr lang="en-US" sz="2200" dirty="0" err="1" smtClean="0"/>
              <a:t>valunta</a:t>
            </a:r>
            <a:r>
              <a:rPr lang="en-US" sz="2200" dirty="0" smtClean="0"/>
              <a:t> </a:t>
            </a:r>
            <a:r>
              <a:rPr lang="en-US" sz="2200" dirty="0" err="1" smtClean="0"/>
              <a:t>voi</a:t>
            </a:r>
            <a:r>
              <a:rPr lang="en-US" sz="2200" dirty="0" smtClean="0"/>
              <a:t> olla </a:t>
            </a:r>
            <a:r>
              <a:rPr lang="en-US" sz="2200" dirty="0" err="1" smtClean="0"/>
              <a:t>pitkäaikainen</a:t>
            </a:r>
            <a:r>
              <a:rPr lang="en-US" sz="2200" dirty="0" smtClean="0"/>
              <a:t> </a:t>
            </a:r>
            <a:r>
              <a:rPr lang="en-US" sz="2200" dirty="0" err="1" smtClean="0"/>
              <a:t>ongelma</a:t>
            </a:r>
            <a:r>
              <a:rPr lang="en-US" sz="2200" dirty="0" smtClean="0"/>
              <a:t> (</a:t>
            </a:r>
            <a:r>
              <a:rPr lang="en-US" sz="2200" dirty="0" err="1" smtClean="0"/>
              <a:t>sivukivet</a:t>
            </a:r>
            <a:r>
              <a:rPr lang="en-US" sz="2200" dirty="0" smtClean="0"/>
              <a:t>!)</a:t>
            </a:r>
          </a:p>
          <a:p>
            <a:r>
              <a:rPr lang="en-US" sz="2200" dirty="0" err="1" smtClean="0"/>
              <a:t>Vesien</a:t>
            </a:r>
            <a:r>
              <a:rPr lang="en-US" sz="2200" dirty="0" smtClean="0"/>
              <a:t> </a:t>
            </a:r>
            <a:r>
              <a:rPr lang="en-US" sz="2200" dirty="0" err="1" smtClean="0"/>
              <a:t>hallinta</a:t>
            </a:r>
            <a:endParaRPr lang="en-US" sz="2200" dirty="0" smtClean="0"/>
          </a:p>
          <a:p>
            <a:r>
              <a:rPr lang="en-US" sz="2200" dirty="0" err="1" smtClean="0"/>
              <a:t>Aktiivinen</a:t>
            </a:r>
            <a:r>
              <a:rPr lang="en-US" sz="2200" dirty="0" smtClean="0"/>
              <a:t> </a:t>
            </a:r>
            <a:r>
              <a:rPr lang="en-US" sz="2200" dirty="0" err="1" smtClean="0"/>
              <a:t>vesien</a:t>
            </a:r>
            <a:r>
              <a:rPr lang="en-US" sz="2200" dirty="0" smtClean="0"/>
              <a:t> </a:t>
            </a:r>
            <a:r>
              <a:rPr lang="en-US" sz="2200" dirty="0" err="1" smtClean="0"/>
              <a:t>puhdistus</a:t>
            </a:r>
            <a:r>
              <a:rPr lang="en-US" sz="2200" dirty="0" smtClean="0"/>
              <a:t> </a:t>
            </a:r>
            <a:r>
              <a:rPr lang="en-US" sz="2200" dirty="0" err="1" smtClean="0"/>
              <a:t>ja</a:t>
            </a:r>
            <a:r>
              <a:rPr lang="en-US" sz="2200" dirty="0" smtClean="0"/>
              <a:t> </a:t>
            </a:r>
            <a:r>
              <a:rPr lang="en-US" sz="2200" dirty="0" err="1" smtClean="0"/>
              <a:t>korkea</a:t>
            </a:r>
            <a:r>
              <a:rPr lang="en-US" sz="2200" dirty="0" smtClean="0"/>
              <a:t> </a:t>
            </a:r>
            <a:r>
              <a:rPr lang="en-US" sz="2200" dirty="0" err="1" smtClean="0"/>
              <a:t>kierrätysaste</a:t>
            </a:r>
            <a:r>
              <a:rPr lang="en-US" sz="2200" dirty="0" smtClean="0"/>
              <a:t> </a:t>
            </a:r>
            <a:r>
              <a:rPr lang="en-US" sz="2200" dirty="0" err="1" smtClean="0"/>
              <a:t>toiminnan</a:t>
            </a:r>
            <a:r>
              <a:rPr lang="en-US" sz="2200" dirty="0" smtClean="0"/>
              <a:t> </a:t>
            </a:r>
            <a:r>
              <a:rPr lang="en-US" sz="2200" dirty="0" err="1" smtClean="0"/>
              <a:t>aikana</a:t>
            </a:r>
            <a:r>
              <a:rPr lang="en-US" sz="2200" dirty="0" smtClean="0"/>
              <a:t>; </a:t>
            </a:r>
            <a:r>
              <a:rPr lang="en-US" sz="2200" dirty="0" err="1" smtClean="0"/>
              <a:t>passiiviset</a:t>
            </a:r>
            <a:r>
              <a:rPr lang="en-US" sz="2200" dirty="0" smtClean="0"/>
              <a:t> tai </a:t>
            </a:r>
            <a:r>
              <a:rPr lang="en-US" sz="2200" dirty="0" err="1" smtClean="0"/>
              <a:t>vähähuoltoiset</a:t>
            </a:r>
            <a:r>
              <a:rPr lang="en-US" sz="2200" dirty="0" smtClean="0"/>
              <a:t> </a:t>
            </a:r>
            <a:r>
              <a:rPr lang="en-US" sz="2200" dirty="0" err="1" smtClean="0"/>
              <a:t>menetelmät</a:t>
            </a:r>
            <a:r>
              <a:rPr lang="en-US" sz="2200" dirty="0" smtClean="0"/>
              <a:t> </a:t>
            </a:r>
            <a:r>
              <a:rPr lang="en-US" sz="2200" dirty="0" err="1" smtClean="0"/>
              <a:t>sulkemisen</a:t>
            </a:r>
            <a:r>
              <a:rPr lang="en-US" sz="2200" dirty="0" smtClean="0"/>
              <a:t> </a:t>
            </a:r>
            <a:r>
              <a:rPr lang="en-US" sz="2200" dirty="0" err="1" smtClean="0"/>
              <a:t>jälkeen</a:t>
            </a:r>
            <a:endParaRPr lang="en-US" sz="2200" dirty="0" smtClean="0"/>
          </a:p>
          <a:p>
            <a:pPr>
              <a:buNone/>
            </a:pPr>
            <a:endParaRPr lang="en-US" sz="2200" dirty="0" smtClean="0"/>
          </a:p>
        </p:txBody>
      </p:sp>
      <p:sp>
        <p:nvSpPr>
          <p:cNvPr id="4" name="Date Placeholder 3"/>
          <p:cNvSpPr>
            <a:spLocks noGrp="1"/>
          </p:cNvSpPr>
          <p:nvPr>
            <p:ph type="dt" sz="quarter" idx="10"/>
          </p:nvPr>
        </p:nvSpPr>
        <p:spPr/>
        <p:txBody>
          <a:bodyPr/>
          <a:lstStyle/>
          <a:p>
            <a:r>
              <a:rPr lang="en-US" smtClean="0"/>
              <a:t>11.6.2014</a:t>
            </a:r>
            <a:endParaRPr lang="fi-FI"/>
          </a:p>
        </p:txBody>
      </p:sp>
      <p:sp>
        <p:nvSpPr>
          <p:cNvPr id="5" name="Slide Number Placeholder 4"/>
          <p:cNvSpPr>
            <a:spLocks noGrp="1"/>
          </p:cNvSpPr>
          <p:nvPr>
            <p:ph type="sldNum" sz="quarter" idx="11"/>
          </p:nvPr>
        </p:nvSpPr>
        <p:spPr/>
        <p:txBody>
          <a:bodyPr/>
          <a:lstStyle/>
          <a:p>
            <a:fld id="{E9B14F82-EAF2-4275-B809-9DA53700D33D}" type="slidenum">
              <a:rPr lang="fi-FI" smtClean="0"/>
              <a:pPr/>
              <a:t>23</a:t>
            </a:fld>
            <a:endParaRPr lang="fi-FI"/>
          </a:p>
        </p:txBody>
      </p:sp>
      <p:sp>
        <p:nvSpPr>
          <p:cNvPr id="6" name="Footer Placeholder 5"/>
          <p:cNvSpPr>
            <a:spLocks noGrp="1"/>
          </p:cNvSpPr>
          <p:nvPr>
            <p:ph type="ftr" sz="quarter" idx="12"/>
          </p:nvPr>
        </p:nvSpPr>
        <p:spPr/>
        <p:txBody>
          <a:bodyPr/>
          <a:lstStyle/>
          <a:p>
            <a:r>
              <a:rPr lang="fi-FI" smtClean="0"/>
              <a:t>Argumenta-seminaari / T. Kauppila</a:t>
            </a:r>
            <a:endParaRPr lang="fi-FI"/>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dirty="0" err="1" smtClean="0"/>
              <a:t>Paikallisesti</a:t>
            </a:r>
            <a:r>
              <a:rPr lang="en-US" dirty="0" smtClean="0"/>
              <a:t> </a:t>
            </a:r>
            <a:r>
              <a:rPr lang="en-US" dirty="0" err="1" smtClean="0"/>
              <a:t>vihreä</a:t>
            </a:r>
            <a:r>
              <a:rPr lang="en-US" dirty="0" smtClean="0"/>
              <a:t> – </a:t>
            </a:r>
            <a:r>
              <a:rPr lang="en-US" dirty="0" err="1" smtClean="0"/>
              <a:t>miten</a:t>
            </a:r>
            <a:r>
              <a:rPr lang="en-US" dirty="0" smtClean="0"/>
              <a:t> </a:t>
            </a:r>
            <a:r>
              <a:rPr lang="en-US" dirty="0" err="1" smtClean="0"/>
              <a:t>ympäristöhaittoja</a:t>
            </a:r>
            <a:r>
              <a:rPr lang="en-US" dirty="0" smtClean="0"/>
              <a:t> </a:t>
            </a:r>
            <a:r>
              <a:rPr lang="en-US" dirty="0" err="1" smtClean="0"/>
              <a:t>voidaan</a:t>
            </a:r>
            <a:r>
              <a:rPr lang="en-US" dirty="0" smtClean="0"/>
              <a:t> </a:t>
            </a:r>
            <a:r>
              <a:rPr lang="en-US" dirty="0" err="1" smtClean="0"/>
              <a:t>vähentää</a:t>
            </a:r>
            <a:r>
              <a:rPr lang="en-US" dirty="0" smtClean="0"/>
              <a:t>?</a:t>
            </a:r>
          </a:p>
        </p:txBody>
      </p:sp>
      <p:sp>
        <p:nvSpPr>
          <p:cNvPr id="18435" name="Content Placeholder 2"/>
          <p:cNvSpPr>
            <a:spLocks noGrp="1"/>
          </p:cNvSpPr>
          <p:nvPr>
            <p:ph idx="1"/>
          </p:nvPr>
        </p:nvSpPr>
        <p:spPr/>
        <p:txBody>
          <a:bodyPr/>
          <a:lstStyle/>
          <a:p>
            <a:r>
              <a:rPr lang="en-US" sz="2000" dirty="0" err="1" smtClean="0"/>
              <a:t>Kaivosten</a:t>
            </a:r>
            <a:r>
              <a:rPr lang="en-US" sz="2000" dirty="0" smtClean="0"/>
              <a:t> </a:t>
            </a:r>
            <a:r>
              <a:rPr lang="en-US" sz="2000" dirty="0" err="1" smtClean="0"/>
              <a:t>ympäristöhaittojen</a:t>
            </a:r>
            <a:r>
              <a:rPr lang="en-US" sz="2000" dirty="0" smtClean="0"/>
              <a:t> </a:t>
            </a:r>
            <a:r>
              <a:rPr lang="en-US" sz="2000" dirty="0" err="1" smtClean="0"/>
              <a:t>pitäminen</a:t>
            </a:r>
            <a:r>
              <a:rPr lang="en-US" sz="2000" dirty="0" smtClean="0"/>
              <a:t> </a:t>
            </a:r>
            <a:r>
              <a:rPr lang="en-US" sz="2000" dirty="0" err="1" smtClean="0"/>
              <a:t>pieninä</a:t>
            </a:r>
            <a:r>
              <a:rPr lang="en-US" sz="2000" dirty="0" smtClean="0"/>
              <a:t> ei ole </a:t>
            </a:r>
            <a:r>
              <a:rPr lang="en-US" sz="2000" dirty="0" err="1" smtClean="0"/>
              <a:t>mahdoton</a:t>
            </a:r>
            <a:r>
              <a:rPr lang="en-US" sz="2000" dirty="0" smtClean="0"/>
              <a:t> </a:t>
            </a:r>
            <a:r>
              <a:rPr lang="en-US" sz="2000" dirty="0" err="1" smtClean="0"/>
              <a:t>tehtävä</a:t>
            </a:r>
            <a:endParaRPr lang="en-US" sz="2000" dirty="0" smtClean="0"/>
          </a:p>
          <a:p>
            <a:pPr lvl="1"/>
            <a:r>
              <a:rPr lang="en-US" sz="1800" dirty="0" err="1" smtClean="0"/>
              <a:t>Kaivostoiminnan</a:t>
            </a:r>
            <a:r>
              <a:rPr lang="en-US" sz="1800" dirty="0" smtClean="0"/>
              <a:t> </a:t>
            </a:r>
            <a:r>
              <a:rPr lang="en-US" sz="1800" dirty="0" err="1" smtClean="0"/>
              <a:t>parhaat</a:t>
            </a:r>
            <a:r>
              <a:rPr lang="en-US" sz="1800" dirty="0" smtClean="0"/>
              <a:t> </a:t>
            </a:r>
            <a:r>
              <a:rPr lang="en-US" sz="1800" dirty="0" err="1" smtClean="0"/>
              <a:t>ympäristökäytännöt</a:t>
            </a:r>
            <a:endParaRPr lang="en-US" sz="1800" dirty="0" smtClean="0"/>
          </a:p>
          <a:p>
            <a:r>
              <a:rPr lang="en-US" sz="2000" dirty="0" smtClean="0"/>
              <a:t>‘</a:t>
            </a:r>
            <a:r>
              <a:rPr lang="en-US" sz="2000" dirty="0" err="1" smtClean="0"/>
              <a:t>Suuruuden</a:t>
            </a:r>
            <a:r>
              <a:rPr lang="en-US" sz="2000" dirty="0" smtClean="0"/>
              <a:t> </a:t>
            </a:r>
            <a:r>
              <a:rPr lang="en-US" sz="2000" dirty="0" err="1" smtClean="0"/>
              <a:t>ekonomia</a:t>
            </a:r>
            <a:r>
              <a:rPr lang="en-US" sz="2000" dirty="0" smtClean="0"/>
              <a:t>’ </a:t>
            </a:r>
            <a:r>
              <a:rPr lang="en-US" sz="2000" dirty="0" err="1" smtClean="0"/>
              <a:t>vaikuttaa</a:t>
            </a:r>
            <a:r>
              <a:rPr lang="en-US" sz="2000" dirty="0" smtClean="0"/>
              <a:t> </a:t>
            </a:r>
            <a:r>
              <a:rPr lang="en-US" sz="2000" dirty="0" err="1" smtClean="0"/>
              <a:t>olennaisesti</a:t>
            </a:r>
            <a:r>
              <a:rPr lang="en-US" sz="2000" dirty="0" smtClean="0"/>
              <a:t> </a:t>
            </a:r>
            <a:r>
              <a:rPr lang="en-US" sz="2000" dirty="0" err="1" smtClean="0"/>
              <a:t>ympäristövaikutuksiin</a:t>
            </a:r>
            <a:endParaRPr lang="en-US" sz="2000" dirty="0" smtClean="0"/>
          </a:p>
          <a:p>
            <a:pPr lvl="1"/>
            <a:r>
              <a:rPr lang="en-US" sz="2000" dirty="0" err="1" smtClean="0"/>
              <a:t>Suuri</a:t>
            </a:r>
            <a:r>
              <a:rPr lang="en-US" sz="2000" dirty="0" smtClean="0"/>
              <a:t> </a:t>
            </a:r>
            <a:r>
              <a:rPr lang="en-US" sz="2000" dirty="0" err="1" smtClean="0"/>
              <a:t>määrä</a:t>
            </a:r>
            <a:r>
              <a:rPr lang="en-US" sz="2000" dirty="0" smtClean="0"/>
              <a:t> </a:t>
            </a:r>
            <a:r>
              <a:rPr lang="en-US" sz="2000" dirty="0" err="1" smtClean="0"/>
              <a:t>käsiteltävää</a:t>
            </a:r>
            <a:r>
              <a:rPr lang="en-US" sz="2000" dirty="0" smtClean="0"/>
              <a:t> </a:t>
            </a:r>
            <a:r>
              <a:rPr lang="en-US" sz="2000" dirty="0" err="1" smtClean="0"/>
              <a:t>ainesta</a:t>
            </a:r>
            <a:r>
              <a:rPr lang="en-US" sz="2000" dirty="0" smtClean="0"/>
              <a:t> </a:t>
            </a:r>
            <a:r>
              <a:rPr lang="en-US" sz="2000" dirty="0" err="1" smtClean="0"/>
              <a:t>synnyttää</a:t>
            </a:r>
            <a:r>
              <a:rPr lang="en-US" sz="2000" dirty="0" smtClean="0"/>
              <a:t> </a:t>
            </a:r>
            <a:r>
              <a:rPr lang="en-US" sz="2000" dirty="0" err="1" smtClean="0"/>
              <a:t>suuret</a:t>
            </a:r>
            <a:r>
              <a:rPr lang="en-US" sz="2000" dirty="0" smtClean="0"/>
              <a:t> </a:t>
            </a:r>
            <a:r>
              <a:rPr lang="en-US" sz="2000" dirty="0" err="1" smtClean="0"/>
              <a:t>määrät</a:t>
            </a:r>
            <a:r>
              <a:rPr lang="en-US" sz="2000" dirty="0" smtClean="0"/>
              <a:t> </a:t>
            </a:r>
            <a:r>
              <a:rPr lang="en-US" sz="2000" dirty="0" err="1" smtClean="0"/>
              <a:t>kaivannaisjätettä</a:t>
            </a:r>
            <a:r>
              <a:rPr lang="en-US" sz="2000" dirty="0" smtClean="0"/>
              <a:t>  </a:t>
            </a:r>
            <a:r>
              <a:rPr lang="en-US" sz="2000" dirty="0" err="1" smtClean="0"/>
              <a:t>ja</a:t>
            </a:r>
            <a:r>
              <a:rPr lang="en-US" sz="2000" dirty="0" smtClean="0"/>
              <a:t> </a:t>
            </a:r>
            <a:r>
              <a:rPr lang="en-US" sz="2000" dirty="0" err="1" smtClean="0"/>
              <a:t>kuluttaa</a:t>
            </a:r>
            <a:r>
              <a:rPr lang="en-US" sz="2000" dirty="0" smtClean="0"/>
              <a:t> </a:t>
            </a:r>
            <a:r>
              <a:rPr lang="en-US" sz="2000" dirty="0" err="1" smtClean="0"/>
              <a:t>paljon</a:t>
            </a:r>
            <a:r>
              <a:rPr lang="en-US" sz="2000" dirty="0" smtClean="0"/>
              <a:t> </a:t>
            </a:r>
            <a:r>
              <a:rPr lang="en-US" sz="2000" dirty="0" err="1" smtClean="0"/>
              <a:t>vettä</a:t>
            </a:r>
            <a:r>
              <a:rPr lang="en-US" sz="2000" dirty="0" smtClean="0"/>
              <a:t> (‘</a:t>
            </a:r>
            <a:r>
              <a:rPr lang="en-US" sz="2000" dirty="0" err="1" smtClean="0"/>
              <a:t>tonneista</a:t>
            </a:r>
            <a:r>
              <a:rPr lang="en-US" sz="2000" dirty="0" smtClean="0"/>
              <a:t> </a:t>
            </a:r>
            <a:r>
              <a:rPr lang="en-US" sz="2000" dirty="0" err="1" smtClean="0"/>
              <a:t>unsseja</a:t>
            </a:r>
            <a:r>
              <a:rPr lang="en-US" sz="2000" dirty="0" smtClean="0"/>
              <a:t>’)</a:t>
            </a:r>
          </a:p>
          <a:p>
            <a:pPr lvl="1"/>
            <a:r>
              <a:rPr lang="en-US" sz="2000" dirty="0" err="1" smtClean="0"/>
              <a:t>Näiden</a:t>
            </a:r>
            <a:r>
              <a:rPr lang="en-US" sz="2000" dirty="0" smtClean="0"/>
              <a:t> </a:t>
            </a:r>
            <a:r>
              <a:rPr lang="en-US" sz="2000" dirty="0" err="1" smtClean="0"/>
              <a:t>seikkojen</a:t>
            </a:r>
            <a:r>
              <a:rPr lang="en-US" sz="2000" dirty="0" smtClean="0"/>
              <a:t> </a:t>
            </a:r>
            <a:r>
              <a:rPr lang="en-US" sz="2000" dirty="0" err="1" smtClean="0"/>
              <a:t>ymmärtäminen</a:t>
            </a:r>
            <a:r>
              <a:rPr lang="en-US" sz="2000" dirty="0" smtClean="0"/>
              <a:t> </a:t>
            </a:r>
            <a:r>
              <a:rPr lang="en-US" sz="2000" dirty="0" err="1" smtClean="0"/>
              <a:t>ja</a:t>
            </a:r>
            <a:r>
              <a:rPr lang="en-US" sz="2000" dirty="0" smtClean="0"/>
              <a:t> </a:t>
            </a:r>
            <a:r>
              <a:rPr lang="en-US" sz="2000" dirty="0" err="1" smtClean="0"/>
              <a:t>hallinta</a:t>
            </a:r>
            <a:r>
              <a:rPr lang="en-US" sz="2000" dirty="0" smtClean="0"/>
              <a:t> on </a:t>
            </a:r>
            <a:r>
              <a:rPr lang="en-US" sz="2000" dirty="0" err="1" smtClean="0"/>
              <a:t>avainasemassa</a:t>
            </a:r>
            <a:r>
              <a:rPr lang="en-US" sz="2000" dirty="0" smtClean="0"/>
              <a:t> </a:t>
            </a:r>
            <a:r>
              <a:rPr lang="en-US" sz="2000" dirty="0" err="1" smtClean="0"/>
              <a:t>kaivosten</a:t>
            </a:r>
            <a:r>
              <a:rPr lang="en-US" sz="2000" dirty="0" smtClean="0"/>
              <a:t> </a:t>
            </a:r>
            <a:r>
              <a:rPr lang="en-US" sz="2000" dirty="0" err="1" smtClean="0"/>
              <a:t>ympäristökysymyksissä</a:t>
            </a:r>
            <a:endParaRPr lang="en-US" sz="2000" dirty="0" smtClean="0"/>
          </a:p>
          <a:p>
            <a:r>
              <a:rPr lang="en-US" sz="2000" dirty="0" err="1" smtClean="0"/>
              <a:t>Ympäristövaikutusten</a:t>
            </a:r>
            <a:r>
              <a:rPr lang="en-US" sz="2000" dirty="0" smtClean="0"/>
              <a:t> </a:t>
            </a:r>
            <a:r>
              <a:rPr lang="en-US" sz="2000" dirty="0" err="1" smtClean="0"/>
              <a:t>etukäteisarviointi</a:t>
            </a:r>
            <a:r>
              <a:rPr lang="en-US" sz="2000" dirty="0" smtClean="0"/>
              <a:t> on </a:t>
            </a:r>
            <a:r>
              <a:rPr lang="en-US" sz="2000" dirty="0" err="1" smtClean="0"/>
              <a:t>tärkeässä</a:t>
            </a:r>
            <a:r>
              <a:rPr lang="en-US" sz="2000" dirty="0" smtClean="0"/>
              <a:t> </a:t>
            </a:r>
            <a:r>
              <a:rPr lang="en-US" sz="2000" dirty="0" err="1" smtClean="0"/>
              <a:t>osassa</a:t>
            </a:r>
            <a:r>
              <a:rPr lang="en-US" sz="2000" dirty="0" smtClean="0"/>
              <a:t> </a:t>
            </a:r>
            <a:r>
              <a:rPr lang="en-US" sz="2000" dirty="0" err="1" smtClean="0"/>
              <a:t>myös</a:t>
            </a:r>
            <a:r>
              <a:rPr lang="en-US" sz="2000" dirty="0" smtClean="0"/>
              <a:t> </a:t>
            </a:r>
            <a:r>
              <a:rPr lang="en-US" sz="2000" dirty="0" err="1" smtClean="0"/>
              <a:t>sosiaalisten</a:t>
            </a:r>
            <a:r>
              <a:rPr lang="en-US" sz="2000" dirty="0" smtClean="0"/>
              <a:t> </a:t>
            </a:r>
            <a:r>
              <a:rPr lang="en-US" sz="2000" dirty="0" err="1" smtClean="0"/>
              <a:t>vaikutuksien</a:t>
            </a:r>
            <a:r>
              <a:rPr lang="en-US" sz="2000" dirty="0" smtClean="0"/>
              <a:t> </a:t>
            </a:r>
            <a:r>
              <a:rPr lang="en-US" sz="2000" dirty="0" err="1" smtClean="0"/>
              <a:t>vähentämisessä</a:t>
            </a:r>
            <a:endParaRPr lang="en-US" sz="2000" dirty="0" smtClean="0"/>
          </a:p>
          <a:p>
            <a:pPr lvl="1"/>
            <a:r>
              <a:rPr lang="en-US" sz="2000" dirty="0" err="1" smtClean="0"/>
              <a:t>Ympäristöosaajien</a:t>
            </a:r>
            <a:r>
              <a:rPr lang="en-US" sz="2000" dirty="0" smtClean="0"/>
              <a:t> </a:t>
            </a:r>
            <a:r>
              <a:rPr lang="en-US" sz="2000" dirty="0" err="1" smtClean="0"/>
              <a:t>rekrytointi</a:t>
            </a:r>
            <a:r>
              <a:rPr lang="en-US" sz="2000" dirty="0" smtClean="0"/>
              <a:t> </a:t>
            </a:r>
            <a:r>
              <a:rPr lang="en-US" sz="2000" dirty="0" err="1" smtClean="0"/>
              <a:t>heti</a:t>
            </a:r>
            <a:r>
              <a:rPr lang="en-US" sz="2000" dirty="0" smtClean="0"/>
              <a:t> </a:t>
            </a:r>
            <a:r>
              <a:rPr lang="en-US" sz="2000" dirty="0" err="1" smtClean="0"/>
              <a:t>hankkeeen</a:t>
            </a:r>
            <a:r>
              <a:rPr lang="en-US" sz="2000" dirty="0" smtClean="0"/>
              <a:t> </a:t>
            </a:r>
            <a:r>
              <a:rPr lang="en-US" sz="2000" dirty="0" err="1" smtClean="0"/>
              <a:t>alussa</a:t>
            </a:r>
            <a:endParaRPr lang="en-US" sz="2000" dirty="0" smtClean="0"/>
          </a:p>
          <a:p>
            <a:r>
              <a:rPr lang="en-US" sz="2000" dirty="0" err="1" smtClean="0"/>
              <a:t>Osaavan</a:t>
            </a:r>
            <a:r>
              <a:rPr lang="en-US" sz="2000" dirty="0" smtClean="0"/>
              <a:t> </a:t>
            </a:r>
            <a:r>
              <a:rPr lang="en-US" sz="2000" dirty="0" err="1" smtClean="0"/>
              <a:t>konsulttisektorin</a:t>
            </a:r>
            <a:r>
              <a:rPr lang="en-US" sz="2000" dirty="0" smtClean="0"/>
              <a:t>, </a:t>
            </a:r>
            <a:r>
              <a:rPr lang="en-US" sz="2000" dirty="0" err="1" smtClean="0"/>
              <a:t>viranomaisten</a:t>
            </a:r>
            <a:r>
              <a:rPr lang="en-US" sz="2000" dirty="0" smtClean="0"/>
              <a:t> </a:t>
            </a:r>
            <a:r>
              <a:rPr lang="en-US" sz="2000" dirty="0" err="1" smtClean="0"/>
              <a:t>ja</a:t>
            </a:r>
            <a:r>
              <a:rPr lang="en-US" sz="2000" dirty="0" smtClean="0"/>
              <a:t> </a:t>
            </a:r>
            <a:r>
              <a:rPr lang="en-US" sz="2000" dirty="0" err="1" smtClean="0"/>
              <a:t>tutkimustoiminnan</a:t>
            </a:r>
            <a:r>
              <a:rPr lang="en-US" sz="2000" dirty="0" smtClean="0"/>
              <a:t> </a:t>
            </a:r>
            <a:r>
              <a:rPr lang="en-US" sz="2000" dirty="0" err="1" smtClean="0"/>
              <a:t>riittävän</a:t>
            </a:r>
            <a:r>
              <a:rPr lang="en-US" sz="2000" dirty="0" smtClean="0"/>
              <a:t> </a:t>
            </a:r>
            <a:r>
              <a:rPr lang="en-US" sz="2000" dirty="0" err="1" smtClean="0"/>
              <a:t>volyymin</a:t>
            </a:r>
            <a:r>
              <a:rPr lang="en-US" sz="2000" dirty="0" smtClean="0"/>
              <a:t> </a:t>
            </a:r>
            <a:r>
              <a:rPr lang="en-US" sz="2000" dirty="0" err="1" smtClean="0"/>
              <a:t>synnyttäminen</a:t>
            </a:r>
            <a:endParaRPr lang="en-US" sz="2000" dirty="0" smtClean="0"/>
          </a:p>
          <a:p>
            <a:r>
              <a:rPr lang="en-US" sz="2000" dirty="0" err="1" smtClean="0"/>
              <a:t>Onko</a:t>
            </a:r>
            <a:r>
              <a:rPr lang="en-US" sz="2000" dirty="0" smtClean="0"/>
              <a:t> </a:t>
            </a:r>
            <a:r>
              <a:rPr lang="en-US" sz="2000" dirty="0" err="1" smtClean="0"/>
              <a:t>pakko</a:t>
            </a:r>
            <a:r>
              <a:rPr lang="en-US" sz="2000" dirty="0" smtClean="0"/>
              <a:t> </a:t>
            </a:r>
            <a:r>
              <a:rPr lang="en-US" sz="2000" dirty="0" err="1" smtClean="0"/>
              <a:t>paras</a:t>
            </a:r>
            <a:r>
              <a:rPr lang="en-US" sz="2000" dirty="0" smtClean="0"/>
              <a:t> </a:t>
            </a:r>
            <a:r>
              <a:rPr lang="en-US" sz="2000" dirty="0" err="1" smtClean="0"/>
              <a:t>kannustin</a:t>
            </a:r>
            <a:r>
              <a:rPr lang="en-US" sz="2000" dirty="0" smtClean="0"/>
              <a:t>? </a:t>
            </a:r>
            <a:r>
              <a:rPr lang="en-US" sz="2000" dirty="0" err="1" smtClean="0"/>
              <a:t>Lainsäädäntö</a:t>
            </a:r>
            <a:r>
              <a:rPr lang="en-US" sz="2000" dirty="0" smtClean="0"/>
              <a:t>, </a:t>
            </a:r>
            <a:r>
              <a:rPr lang="en-US" sz="2000" dirty="0" err="1" smtClean="0"/>
              <a:t>luvat</a:t>
            </a:r>
            <a:r>
              <a:rPr lang="en-US" sz="2000" dirty="0" smtClean="0"/>
              <a:t> </a:t>
            </a:r>
            <a:r>
              <a:rPr lang="en-US" sz="2000" dirty="0" err="1" smtClean="0"/>
              <a:t>ja</a:t>
            </a:r>
            <a:r>
              <a:rPr lang="en-US" sz="2000" dirty="0" smtClean="0"/>
              <a:t> </a:t>
            </a:r>
            <a:r>
              <a:rPr lang="en-US" sz="2000" dirty="0" err="1" smtClean="0"/>
              <a:t>valvonta</a:t>
            </a:r>
            <a:r>
              <a:rPr lang="en-US" sz="2000" dirty="0" smtClean="0"/>
              <a:t>.</a:t>
            </a:r>
            <a:endParaRPr lang="en-US" sz="2000" dirty="0" smtClean="0"/>
          </a:p>
          <a:p>
            <a:r>
              <a:rPr lang="en-US" sz="2000" dirty="0" err="1" smtClean="0"/>
              <a:t>Kohti</a:t>
            </a:r>
            <a:r>
              <a:rPr lang="en-US" sz="2000" dirty="0" smtClean="0"/>
              <a:t> </a:t>
            </a:r>
            <a:r>
              <a:rPr lang="en-US" sz="2000" dirty="0" err="1" smtClean="0"/>
              <a:t>jätteetöntä</a:t>
            </a:r>
            <a:r>
              <a:rPr lang="en-US" sz="2000" dirty="0" smtClean="0"/>
              <a:t> </a:t>
            </a:r>
            <a:r>
              <a:rPr lang="en-US" sz="2000" dirty="0" err="1" smtClean="0"/>
              <a:t>ja</a:t>
            </a:r>
            <a:r>
              <a:rPr lang="en-US" sz="2000" dirty="0" smtClean="0"/>
              <a:t>  </a:t>
            </a:r>
            <a:r>
              <a:rPr lang="en-US" sz="2000" dirty="0" err="1" smtClean="0"/>
              <a:t>kokonaan</a:t>
            </a:r>
            <a:r>
              <a:rPr lang="en-US" sz="2000" dirty="0" smtClean="0"/>
              <a:t> </a:t>
            </a:r>
            <a:r>
              <a:rPr lang="en-US" sz="2000" dirty="0" err="1" smtClean="0"/>
              <a:t>maanalaista</a:t>
            </a:r>
            <a:r>
              <a:rPr lang="en-US" sz="2000" dirty="0" smtClean="0"/>
              <a:t> </a:t>
            </a:r>
            <a:r>
              <a:rPr lang="en-US" sz="2000" dirty="0" err="1" smtClean="0"/>
              <a:t>kaivosta</a:t>
            </a:r>
            <a:r>
              <a:rPr lang="en-US" sz="2000" dirty="0" smtClean="0"/>
              <a:t>?</a:t>
            </a:r>
          </a:p>
          <a:p>
            <a:pPr>
              <a:buNone/>
            </a:pPr>
            <a:endParaRPr lang="en-US" sz="2000" dirty="0" smtClean="0"/>
          </a:p>
        </p:txBody>
      </p:sp>
      <p:sp>
        <p:nvSpPr>
          <p:cNvPr id="4" name="Date Placeholder 3"/>
          <p:cNvSpPr>
            <a:spLocks noGrp="1"/>
          </p:cNvSpPr>
          <p:nvPr>
            <p:ph type="dt" sz="quarter" idx="10"/>
          </p:nvPr>
        </p:nvSpPr>
        <p:spPr/>
        <p:txBody>
          <a:bodyPr/>
          <a:lstStyle/>
          <a:p>
            <a:r>
              <a:rPr lang="en-US" smtClean="0"/>
              <a:t>11.6.2014</a:t>
            </a:r>
            <a:endParaRPr lang="fi-FI"/>
          </a:p>
        </p:txBody>
      </p:sp>
      <p:sp>
        <p:nvSpPr>
          <p:cNvPr id="5" name="Slide Number Placeholder 4"/>
          <p:cNvSpPr>
            <a:spLocks noGrp="1"/>
          </p:cNvSpPr>
          <p:nvPr>
            <p:ph type="sldNum" sz="quarter" idx="11"/>
          </p:nvPr>
        </p:nvSpPr>
        <p:spPr/>
        <p:txBody>
          <a:bodyPr/>
          <a:lstStyle/>
          <a:p>
            <a:fld id="{E9B14F82-EAF2-4275-B809-9DA53700D33D}" type="slidenum">
              <a:rPr lang="fi-FI" smtClean="0"/>
              <a:pPr/>
              <a:t>24</a:t>
            </a:fld>
            <a:endParaRPr lang="fi-FI"/>
          </a:p>
        </p:txBody>
      </p:sp>
      <p:sp>
        <p:nvSpPr>
          <p:cNvPr id="6" name="Footer Placeholder 5"/>
          <p:cNvSpPr>
            <a:spLocks noGrp="1"/>
          </p:cNvSpPr>
          <p:nvPr>
            <p:ph type="ftr" sz="quarter" idx="12"/>
          </p:nvPr>
        </p:nvSpPr>
        <p:spPr/>
        <p:txBody>
          <a:bodyPr/>
          <a:lstStyle/>
          <a:p>
            <a:r>
              <a:rPr lang="fi-FI" smtClean="0"/>
              <a:t>Argumenta-seminaari / T. Kauppila</a:t>
            </a:r>
            <a:endParaRPr lang="fi-FI"/>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Yhteenveto</a:t>
            </a:r>
            <a:r>
              <a:rPr lang="en-US" dirty="0" smtClean="0"/>
              <a:t>:</a:t>
            </a:r>
            <a:r>
              <a:rPr lang="en-US" dirty="0" smtClean="0"/>
              <a:t> </a:t>
            </a:r>
            <a:r>
              <a:rPr lang="en-US" dirty="0" err="1" smtClean="0"/>
              <a:t>Miten</a:t>
            </a:r>
            <a:r>
              <a:rPr lang="en-US" dirty="0" smtClean="0"/>
              <a:t> </a:t>
            </a:r>
            <a:r>
              <a:rPr lang="en-US" dirty="0" err="1" smtClean="0"/>
              <a:t>kaivostoiminnasta</a:t>
            </a:r>
            <a:r>
              <a:rPr lang="en-US" dirty="0" smtClean="0"/>
              <a:t> </a:t>
            </a:r>
            <a:r>
              <a:rPr lang="en-US" dirty="0" err="1" smtClean="0"/>
              <a:t>Suomessa</a:t>
            </a:r>
            <a:r>
              <a:rPr lang="en-US" dirty="0" smtClean="0"/>
              <a:t> </a:t>
            </a:r>
            <a:r>
              <a:rPr lang="en-US" dirty="0" err="1" smtClean="0"/>
              <a:t>voisi</a:t>
            </a:r>
            <a:r>
              <a:rPr lang="en-US" dirty="0" smtClean="0"/>
              <a:t> </a:t>
            </a:r>
            <a:r>
              <a:rPr lang="en-US" dirty="0" err="1" smtClean="0"/>
              <a:t>tehdä</a:t>
            </a:r>
            <a:r>
              <a:rPr lang="en-US" dirty="0" smtClean="0"/>
              <a:t> </a:t>
            </a:r>
            <a:r>
              <a:rPr lang="en-US" dirty="0" err="1" smtClean="0"/>
              <a:t>kestävämpää</a:t>
            </a:r>
            <a:r>
              <a:rPr lang="en-US" dirty="0" smtClean="0"/>
              <a:t>?</a:t>
            </a:r>
            <a:endParaRPr lang="en-US" dirty="0"/>
          </a:p>
        </p:txBody>
      </p:sp>
      <p:sp>
        <p:nvSpPr>
          <p:cNvPr id="3" name="Content Placeholder 2"/>
          <p:cNvSpPr>
            <a:spLocks noGrp="1"/>
          </p:cNvSpPr>
          <p:nvPr>
            <p:ph idx="1"/>
          </p:nvPr>
        </p:nvSpPr>
        <p:spPr/>
        <p:txBody>
          <a:bodyPr/>
          <a:lstStyle/>
          <a:p>
            <a:r>
              <a:rPr lang="en-US" sz="2200" dirty="0" err="1" smtClean="0"/>
              <a:t>Luodaan</a:t>
            </a:r>
            <a:r>
              <a:rPr lang="en-US" sz="2200" dirty="0" smtClean="0"/>
              <a:t> </a:t>
            </a:r>
            <a:r>
              <a:rPr lang="en-US" sz="2200" dirty="0" err="1" smtClean="0"/>
              <a:t>edellytykset</a:t>
            </a:r>
            <a:r>
              <a:rPr lang="en-US" sz="2200" dirty="0" smtClean="0"/>
              <a:t> </a:t>
            </a:r>
            <a:r>
              <a:rPr lang="en-US" sz="2200" dirty="0" err="1" smtClean="0"/>
              <a:t>etsintätoiminnalle</a:t>
            </a:r>
            <a:r>
              <a:rPr lang="en-US" sz="2200" dirty="0" smtClean="0"/>
              <a:t>, </a:t>
            </a:r>
            <a:r>
              <a:rPr lang="en-US" sz="2200" dirty="0" err="1" smtClean="0"/>
              <a:t>jotta</a:t>
            </a:r>
            <a:r>
              <a:rPr lang="en-US" sz="2200" dirty="0" smtClean="0"/>
              <a:t> </a:t>
            </a:r>
            <a:r>
              <a:rPr lang="en-US" sz="2200" dirty="0" err="1" smtClean="0"/>
              <a:t>etsintäaktiviteetti</a:t>
            </a:r>
            <a:r>
              <a:rPr lang="en-US" sz="2200" dirty="0" smtClean="0"/>
              <a:t> </a:t>
            </a:r>
            <a:r>
              <a:rPr lang="en-US" sz="2200" dirty="0" err="1" smtClean="0"/>
              <a:t>jatkuu</a:t>
            </a:r>
            <a:r>
              <a:rPr lang="en-US" sz="2200" dirty="0" smtClean="0"/>
              <a:t> </a:t>
            </a:r>
            <a:r>
              <a:rPr lang="en-US" sz="2200" dirty="0" err="1" smtClean="0"/>
              <a:t>korkeana</a:t>
            </a:r>
            <a:r>
              <a:rPr lang="en-US" sz="2200" dirty="0" smtClean="0"/>
              <a:t> </a:t>
            </a:r>
            <a:r>
              <a:rPr lang="en-US" sz="2200" dirty="0" err="1" smtClean="0"/>
              <a:t>ja</a:t>
            </a:r>
            <a:r>
              <a:rPr lang="en-US" sz="2200" dirty="0" smtClean="0"/>
              <a:t> </a:t>
            </a:r>
            <a:r>
              <a:rPr lang="en-US" sz="2200" dirty="0" err="1" smtClean="0"/>
              <a:t>tiedon</a:t>
            </a:r>
            <a:r>
              <a:rPr lang="en-US" sz="2200" dirty="0" smtClean="0"/>
              <a:t> </a:t>
            </a:r>
            <a:r>
              <a:rPr lang="en-US" sz="2200" dirty="0" err="1" smtClean="0"/>
              <a:t>karttuminen</a:t>
            </a:r>
            <a:r>
              <a:rPr lang="en-US" sz="2200" dirty="0" smtClean="0"/>
              <a:t> </a:t>
            </a:r>
            <a:r>
              <a:rPr lang="en-US" sz="2200" dirty="0" err="1" smtClean="0"/>
              <a:t>jatkuu</a:t>
            </a:r>
            <a:endParaRPr lang="en-US" sz="2200" dirty="0" smtClean="0"/>
          </a:p>
          <a:p>
            <a:r>
              <a:rPr lang="en-US" sz="2200" dirty="0" err="1" smtClean="0"/>
              <a:t>Täydennetään</a:t>
            </a:r>
            <a:r>
              <a:rPr lang="en-US" sz="2200" dirty="0" smtClean="0"/>
              <a:t> </a:t>
            </a:r>
            <a:r>
              <a:rPr lang="en-US" sz="2200" dirty="0" err="1" smtClean="0"/>
              <a:t>kaupallista</a:t>
            </a:r>
            <a:r>
              <a:rPr lang="en-US" sz="2200" dirty="0" smtClean="0"/>
              <a:t> </a:t>
            </a:r>
            <a:r>
              <a:rPr lang="en-US" sz="2200" dirty="0" err="1" smtClean="0"/>
              <a:t>etsintätoimintaa</a:t>
            </a:r>
            <a:r>
              <a:rPr lang="en-US" sz="2200" dirty="0" smtClean="0"/>
              <a:t> </a:t>
            </a:r>
            <a:r>
              <a:rPr lang="en-US" sz="2200" dirty="0" err="1" smtClean="0"/>
              <a:t>tekemällä</a:t>
            </a:r>
            <a:r>
              <a:rPr lang="en-US" sz="2200" dirty="0" smtClean="0"/>
              <a:t> </a:t>
            </a:r>
            <a:r>
              <a:rPr lang="en-US" sz="2200" dirty="0" err="1" smtClean="0"/>
              <a:t>korkeatasoista</a:t>
            </a:r>
            <a:r>
              <a:rPr lang="en-US" sz="2200" dirty="0" smtClean="0"/>
              <a:t> </a:t>
            </a:r>
            <a:r>
              <a:rPr lang="en-US" sz="2200" dirty="0" err="1" smtClean="0"/>
              <a:t>geologista</a:t>
            </a:r>
            <a:r>
              <a:rPr lang="en-US" sz="2200" dirty="0" smtClean="0"/>
              <a:t> </a:t>
            </a:r>
            <a:r>
              <a:rPr lang="en-US" sz="2200" dirty="0" err="1" smtClean="0"/>
              <a:t>tutkimusta</a:t>
            </a:r>
            <a:r>
              <a:rPr lang="en-US" sz="2200" dirty="0" smtClean="0"/>
              <a:t> </a:t>
            </a:r>
            <a:r>
              <a:rPr lang="en-US" sz="2200" dirty="0" err="1" smtClean="0"/>
              <a:t>myös</a:t>
            </a:r>
            <a:r>
              <a:rPr lang="en-US" sz="2200" dirty="0" smtClean="0"/>
              <a:t> ‘ei-</a:t>
            </a:r>
            <a:r>
              <a:rPr lang="en-US" sz="2200" dirty="0" err="1" smtClean="0"/>
              <a:t>kaupallisista</a:t>
            </a:r>
            <a:r>
              <a:rPr lang="en-US" sz="2200" dirty="0" smtClean="0"/>
              <a:t>’ </a:t>
            </a:r>
            <a:r>
              <a:rPr lang="en-US" sz="2200" dirty="0" err="1" smtClean="0"/>
              <a:t>mineraaliesiintymistä</a:t>
            </a:r>
            <a:endParaRPr lang="en-US" sz="2200" dirty="0" smtClean="0"/>
          </a:p>
          <a:p>
            <a:r>
              <a:rPr lang="en-US" sz="2200" dirty="0" err="1" smtClean="0"/>
              <a:t>Ohjataan</a:t>
            </a:r>
            <a:r>
              <a:rPr lang="en-US" sz="2200" dirty="0" smtClean="0"/>
              <a:t> </a:t>
            </a:r>
            <a:r>
              <a:rPr lang="en-US" sz="2200" dirty="0" err="1" smtClean="0"/>
              <a:t>kansallista</a:t>
            </a:r>
            <a:r>
              <a:rPr lang="en-US" sz="2200" dirty="0" smtClean="0"/>
              <a:t> </a:t>
            </a:r>
            <a:r>
              <a:rPr lang="en-US" sz="2200" dirty="0" err="1" smtClean="0"/>
              <a:t>ja</a:t>
            </a:r>
            <a:r>
              <a:rPr lang="en-US" sz="2200" dirty="0" smtClean="0"/>
              <a:t> </a:t>
            </a:r>
            <a:r>
              <a:rPr lang="en-US" sz="2200" dirty="0" err="1" smtClean="0"/>
              <a:t>EU:n</a:t>
            </a:r>
            <a:r>
              <a:rPr lang="en-US" sz="2200" dirty="0" smtClean="0"/>
              <a:t> </a:t>
            </a:r>
            <a:r>
              <a:rPr lang="en-US" sz="2200" dirty="0" err="1" smtClean="0"/>
              <a:t>mineraalipolitiikkaa</a:t>
            </a:r>
            <a:r>
              <a:rPr lang="en-US" sz="2200" dirty="0" smtClean="0"/>
              <a:t> </a:t>
            </a:r>
            <a:r>
              <a:rPr lang="en-US" sz="2200" dirty="0" err="1" smtClean="0"/>
              <a:t>kestävyyden</a:t>
            </a:r>
            <a:r>
              <a:rPr lang="en-US" sz="2200" dirty="0" smtClean="0"/>
              <a:t> </a:t>
            </a:r>
            <a:r>
              <a:rPr lang="en-US" sz="2200" dirty="0" err="1" smtClean="0"/>
              <a:t>näkökulmasta</a:t>
            </a:r>
            <a:r>
              <a:rPr lang="en-US" sz="2200" dirty="0" smtClean="0"/>
              <a:t>, </a:t>
            </a:r>
            <a:r>
              <a:rPr lang="en-US" sz="2200" dirty="0" err="1" smtClean="0"/>
              <a:t>tutkimustietoon</a:t>
            </a:r>
            <a:r>
              <a:rPr lang="en-US" sz="2200" dirty="0" smtClean="0"/>
              <a:t> </a:t>
            </a:r>
            <a:r>
              <a:rPr lang="en-US" sz="2200" dirty="0" err="1" smtClean="0"/>
              <a:t>perustuen</a:t>
            </a:r>
            <a:endParaRPr lang="en-US" sz="2200" dirty="0" smtClean="0"/>
          </a:p>
          <a:p>
            <a:r>
              <a:rPr lang="en-US" sz="2200" dirty="0" err="1" smtClean="0"/>
              <a:t>Kehitetään</a:t>
            </a:r>
            <a:r>
              <a:rPr lang="en-US" sz="2200" dirty="0" smtClean="0"/>
              <a:t> </a:t>
            </a:r>
            <a:r>
              <a:rPr lang="en-US" sz="2200" dirty="0" err="1" smtClean="0"/>
              <a:t>mineraalialan</a:t>
            </a:r>
            <a:r>
              <a:rPr lang="en-US" sz="2200" dirty="0" smtClean="0"/>
              <a:t> </a:t>
            </a:r>
            <a:r>
              <a:rPr lang="en-US" sz="2200" dirty="0" err="1" smtClean="0"/>
              <a:t>osaamista</a:t>
            </a:r>
            <a:r>
              <a:rPr lang="en-US" sz="2200" dirty="0" smtClean="0"/>
              <a:t> </a:t>
            </a:r>
            <a:r>
              <a:rPr lang="en-US" sz="2200" dirty="0" err="1" smtClean="0"/>
              <a:t>ja</a:t>
            </a:r>
            <a:r>
              <a:rPr lang="en-US" sz="2200" dirty="0" smtClean="0"/>
              <a:t> </a:t>
            </a:r>
            <a:r>
              <a:rPr lang="en-US" sz="2200" dirty="0" err="1" smtClean="0"/>
              <a:t>kehitystyötä</a:t>
            </a:r>
            <a:r>
              <a:rPr lang="en-US" sz="2200" dirty="0" smtClean="0"/>
              <a:t> </a:t>
            </a:r>
            <a:r>
              <a:rPr lang="en-US" sz="2200" dirty="0" err="1" smtClean="0"/>
              <a:t>kaikilla</a:t>
            </a:r>
            <a:r>
              <a:rPr lang="en-US" sz="2200" dirty="0" smtClean="0"/>
              <a:t> </a:t>
            </a:r>
            <a:r>
              <a:rPr lang="en-US" sz="2200" dirty="0" err="1" smtClean="0"/>
              <a:t>sektoreilla</a:t>
            </a:r>
            <a:r>
              <a:rPr lang="en-US" sz="2200" dirty="0" smtClean="0"/>
              <a:t>:  </a:t>
            </a:r>
            <a:r>
              <a:rPr lang="en-US" sz="2200" dirty="0" err="1" smtClean="0"/>
              <a:t>etsintä</a:t>
            </a:r>
            <a:r>
              <a:rPr lang="en-US" sz="2200" dirty="0" smtClean="0"/>
              <a:t>, </a:t>
            </a:r>
            <a:r>
              <a:rPr lang="en-US" sz="2200" dirty="0" err="1" smtClean="0"/>
              <a:t>louhinta</a:t>
            </a:r>
            <a:r>
              <a:rPr lang="en-US" sz="2200" dirty="0" smtClean="0"/>
              <a:t>, </a:t>
            </a:r>
            <a:r>
              <a:rPr lang="en-US" sz="2200" dirty="0" err="1" smtClean="0"/>
              <a:t>rikastus</a:t>
            </a:r>
            <a:r>
              <a:rPr lang="en-US" sz="2200" dirty="0" smtClean="0"/>
              <a:t>, </a:t>
            </a:r>
            <a:r>
              <a:rPr lang="en-US" sz="2200" dirty="0" err="1" smtClean="0"/>
              <a:t>ympäristö</a:t>
            </a:r>
            <a:r>
              <a:rPr lang="en-US" sz="2200" dirty="0" smtClean="0"/>
              <a:t>, </a:t>
            </a:r>
            <a:r>
              <a:rPr lang="en-US" sz="2200" dirty="0" err="1" smtClean="0"/>
              <a:t>sulkeminen</a:t>
            </a:r>
            <a:endParaRPr lang="en-US" sz="2200" dirty="0" smtClean="0"/>
          </a:p>
          <a:p>
            <a:r>
              <a:rPr lang="en-US" sz="2200" dirty="0" err="1" smtClean="0"/>
              <a:t>Opitaan</a:t>
            </a:r>
            <a:r>
              <a:rPr lang="en-US" sz="2200" dirty="0" smtClean="0"/>
              <a:t> </a:t>
            </a:r>
            <a:r>
              <a:rPr lang="en-US" sz="2200" dirty="0" err="1" smtClean="0"/>
              <a:t>maksimoimaan</a:t>
            </a:r>
            <a:r>
              <a:rPr lang="en-US" sz="2200" dirty="0" smtClean="0"/>
              <a:t> </a:t>
            </a:r>
            <a:r>
              <a:rPr lang="en-US" sz="2200" dirty="0" err="1" smtClean="0"/>
              <a:t>kaivostoiminnasta</a:t>
            </a:r>
            <a:r>
              <a:rPr lang="en-US" sz="2200" dirty="0" smtClean="0"/>
              <a:t> </a:t>
            </a:r>
            <a:r>
              <a:rPr lang="en-US" sz="2200" dirty="0" err="1" smtClean="0"/>
              <a:t>saatavat</a:t>
            </a:r>
            <a:r>
              <a:rPr lang="en-US" sz="2200" dirty="0" smtClean="0"/>
              <a:t> </a:t>
            </a:r>
            <a:r>
              <a:rPr lang="en-US" sz="2200" dirty="0" err="1" smtClean="0"/>
              <a:t>alueelliset</a:t>
            </a:r>
            <a:r>
              <a:rPr lang="en-US" sz="2200" dirty="0" smtClean="0"/>
              <a:t>  </a:t>
            </a:r>
            <a:r>
              <a:rPr lang="en-US" sz="2200" dirty="0" err="1" smtClean="0"/>
              <a:t>sosiaaliset</a:t>
            </a:r>
            <a:r>
              <a:rPr lang="en-US" sz="2200" dirty="0" smtClean="0"/>
              <a:t> </a:t>
            </a:r>
            <a:r>
              <a:rPr lang="en-US" sz="2200" dirty="0" err="1" smtClean="0"/>
              <a:t>ja</a:t>
            </a:r>
            <a:r>
              <a:rPr lang="en-US" sz="2200" dirty="0" smtClean="0"/>
              <a:t> </a:t>
            </a:r>
            <a:r>
              <a:rPr lang="en-US" sz="2200" dirty="0" err="1" smtClean="0"/>
              <a:t>taloudelliset</a:t>
            </a:r>
            <a:r>
              <a:rPr lang="en-US" sz="2200" dirty="0" smtClean="0"/>
              <a:t> </a:t>
            </a:r>
            <a:r>
              <a:rPr lang="en-US" sz="2200" dirty="0" err="1" smtClean="0"/>
              <a:t>hyödyt</a:t>
            </a:r>
            <a:r>
              <a:rPr lang="en-US" sz="2200" dirty="0" smtClean="0"/>
              <a:t> </a:t>
            </a:r>
            <a:r>
              <a:rPr lang="en-US" sz="2200" dirty="0" err="1" smtClean="0"/>
              <a:t>ja</a:t>
            </a:r>
            <a:r>
              <a:rPr lang="en-US" sz="2200" dirty="0" smtClean="0"/>
              <a:t> </a:t>
            </a:r>
            <a:r>
              <a:rPr lang="en-US" sz="2200" dirty="0" err="1" smtClean="0"/>
              <a:t>minimoimaan</a:t>
            </a:r>
            <a:r>
              <a:rPr lang="en-US" sz="2200" dirty="0" smtClean="0"/>
              <a:t> </a:t>
            </a:r>
            <a:r>
              <a:rPr lang="en-US" sz="2200" dirty="0" err="1" smtClean="0"/>
              <a:t>haitat</a:t>
            </a:r>
            <a:r>
              <a:rPr lang="en-US" sz="2200" dirty="0" smtClean="0"/>
              <a:t> </a:t>
            </a:r>
          </a:p>
          <a:p>
            <a:r>
              <a:rPr lang="en-US" sz="2200" dirty="0" err="1" smtClean="0"/>
              <a:t>Synnytetään</a:t>
            </a:r>
            <a:r>
              <a:rPr lang="en-US" sz="2200" dirty="0" smtClean="0"/>
              <a:t> </a:t>
            </a:r>
            <a:r>
              <a:rPr lang="en-US" sz="2200" dirty="0" err="1" smtClean="0"/>
              <a:t>riittävä</a:t>
            </a:r>
            <a:r>
              <a:rPr lang="en-US" sz="2200" dirty="0" smtClean="0"/>
              <a:t> </a:t>
            </a:r>
            <a:r>
              <a:rPr lang="en-US" sz="2200" dirty="0" err="1" smtClean="0"/>
              <a:t>osaamismassa</a:t>
            </a:r>
            <a:r>
              <a:rPr lang="en-US" sz="2200" dirty="0" smtClean="0"/>
              <a:t> </a:t>
            </a:r>
            <a:r>
              <a:rPr lang="en-US" sz="2200" dirty="0" err="1" smtClean="0"/>
              <a:t>kaivosten</a:t>
            </a:r>
            <a:r>
              <a:rPr lang="en-US" sz="2200" dirty="0" smtClean="0"/>
              <a:t> </a:t>
            </a:r>
            <a:r>
              <a:rPr lang="en-US" sz="2200" dirty="0" err="1" smtClean="0"/>
              <a:t>ympäristöasioiden</a:t>
            </a:r>
            <a:r>
              <a:rPr lang="en-US" sz="2200" dirty="0" smtClean="0"/>
              <a:t> </a:t>
            </a:r>
            <a:r>
              <a:rPr lang="en-US" sz="2200" dirty="0" err="1" smtClean="0"/>
              <a:t>hallintaan</a:t>
            </a:r>
            <a:r>
              <a:rPr lang="en-US" sz="2200" dirty="0" smtClean="0"/>
              <a:t> </a:t>
            </a:r>
            <a:r>
              <a:rPr lang="en-US" sz="2200" dirty="0" err="1" smtClean="0"/>
              <a:t>ja</a:t>
            </a:r>
            <a:r>
              <a:rPr lang="en-US" sz="2200" dirty="0" smtClean="0"/>
              <a:t> </a:t>
            </a:r>
            <a:r>
              <a:rPr lang="en-US" sz="2200" dirty="0" err="1" smtClean="0"/>
              <a:t>varmistetaan</a:t>
            </a:r>
            <a:r>
              <a:rPr lang="en-US" sz="2200" dirty="0" smtClean="0"/>
              <a:t> </a:t>
            </a:r>
            <a:r>
              <a:rPr lang="en-US" sz="2200" dirty="0" err="1" smtClean="0"/>
              <a:t>osaamisen</a:t>
            </a:r>
            <a:r>
              <a:rPr lang="en-US" sz="2200" dirty="0" smtClean="0"/>
              <a:t> </a:t>
            </a:r>
            <a:r>
              <a:rPr lang="en-US" sz="2200" dirty="0" err="1" smtClean="0"/>
              <a:t>hyödyntäminen</a:t>
            </a:r>
            <a:endParaRPr lang="en-US" sz="2200" dirty="0" smtClean="0"/>
          </a:p>
          <a:p>
            <a:pPr lvl="1"/>
            <a:endParaRPr lang="en-US" dirty="0"/>
          </a:p>
        </p:txBody>
      </p:sp>
      <p:sp>
        <p:nvSpPr>
          <p:cNvPr id="4" name="Date Placeholder 3"/>
          <p:cNvSpPr>
            <a:spLocks noGrp="1"/>
          </p:cNvSpPr>
          <p:nvPr>
            <p:ph type="dt" sz="quarter" idx="10"/>
          </p:nvPr>
        </p:nvSpPr>
        <p:spPr/>
        <p:txBody>
          <a:bodyPr/>
          <a:lstStyle/>
          <a:p>
            <a:r>
              <a:rPr lang="en-US" smtClean="0"/>
              <a:t>11.6.2014</a:t>
            </a:r>
            <a:endParaRPr lang="fi-FI"/>
          </a:p>
        </p:txBody>
      </p:sp>
      <p:sp>
        <p:nvSpPr>
          <p:cNvPr id="5" name="Slide Number Placeholder 4"/>
          <p:cNvSpPr>
            <a:spLocks noGrp="1"/>
          </p:cNvSpPr>
          <p:nvPr>
            <p:ph type="sldNum" sz="quarter" idx="11"/>
          </p:nvPr>
        </p:nvSpPr>
        <p:spPr/>
        <p:txBody>
          <a:bodyPr/>
          <a:lstStyle/>
          <a:p>
            <a:fld id="{E9B14F82-EAF2-4275-B809-9DA53700D33D}" type="slidenum">
              <a:rPr lang="fi-FI" smtClean="0"/>
              <a:pPr/>
              <a:t>25</a:t>
            </a:fld>
            <a:endParaRPr lang="fi-FI"/>
          </a:p>
        </p:txBody>
      </p:sp>
      <p:sp>
        <p:nvSpPr>
          <p:cNvPr id="6" name="Footer Placeholder 5"/>
          <p:cNvSpPr>
            <a:spLocks noGrp="1"/>
          </p:cNvSpPr>
          <p:nvPr>
            <p:ph type="ftr" sz="quarter" idx="12"/>
          </p:nvPr>
        </p:nvSpPr>
        <p:spPr/>
        <p:txBody>
          <a:bodyPr/>
          <a:lstStyle/>
          <a:p>
            <a:r>
              <a:rPr lang="fi-FI" smtClean="0"/>
              <a:t>Argumenta-seminaari / T. Kauppila</a:t>
            </a:r>
            <a:endParaRPr lang="fi-FI"/>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Denver 2009 0277"/>
          <p:cNvPicPr>
            <a:picLocks noChangeAspect="1" noChangeArrowheads="1"/>
          </p:cNvPicPr>
          <p:nvPr/>
        </p:nvPicPr>
        <p:blipFill>
          <a:blip r:embed="rId2" cstate="print"/>
          <a:srcRect/>
          <a:stretch>
            <a:fillRect/>
          </a:stretch>
        </p:blipFill>
        <p:spPr bwMode="auto">
          <a:xfrm>
            <a:off x="1238250" y="838201"/>
            <a:ext cx="7694348" cy="5326063"/>
          </a:xfrm>
          <a:prstGeom prst="rect">
            <a:avLst/>
          </a:prstGeom>
          <a:noFill/>
          <a:ln w="9525">
            <a:noFill/>
            <a:miter lim="800000"/>
            <a:headEnd/>
            <a:tailEnd/>
          </a:ln>
        </p:spPr>
      </p:pic>
      <p:sp>
        <p:nvSpPr>
          <p:cNvPr id="18435" name="Text Box 5"/>
          <p:cNvSpPr txBox="1">
            <a:spLocks noChangeArrowheads="1"/>
          </p:cNvSpPr>
          <p:nvPr/>
        </p:nvSpPr>
        <p:spPr bwMode="auto">
          <a:xfrm>
            <a:off x="5562600" y="5715000"/>
            <a:ext cx="2347117" cy="369332"/>
          </a:xfrm>
          <a:prstGeom prst="rect">
            <a:avLst/>
          </a:prstGeom>
          <a:noFill/>
          <a:ln w="9525">
            <a:noFill/>
            <a:miter lim="800000"/>
            <a:headEnd/>
            <a:tailEnd/>
          </a:ln>
        </p:spPr>
        <p:txBody>
          <a:bodyPr wrap="none">
            <a:spAutoFit/>
          </a:bodyPr>
          <a:lstStyle/>
          <a:p>
            <a:r>
              <a:rPr lang="fi-FI" dirty="0"/>
              <a:t>tommi.kauppila@gtk.fi</a:t>
            </a:r>
            <a:endParaRPr lang="en-US" dirty="0"/>
          </a:p>
        </p:txBody>
      </p:sp>
      <p:sp>
        <p:nvSpPr>
          <p:cNvPr id="18436" name="Date Placeholder 3"/>
          <p:cNvSpPr>
            <a:spLocks noGrp="1"/>
          </p:cNvSpPr>
          <p:nvPr>
            <p:ph type="dt" sz="quarter" idx="10"/>
          </p:nvPr>
        </p:nvSpPr>
        <p:spPr>
          <a:noFill/>
        </p:spPr>
        <p:txBody>
          <a:bodyPr/>
          <a:lstStyle/>
          <a:p>
            <a:r>
              <a:rPr lang="en-US" smtClean="0">
                <a:latin typeface="Times New Roman" charset="0"/>
              </a:rPr>
              <a:t>11.6.2014</a:t>
            </a:r>
            <a:endParaRPr lang="fi-FI" smtClean="0">
              <a:latin typeface="Times New Roman" charset="0"/>
            </a:endParaRPr>
          </a:p>
        </p:txBody>
      </p:sp>
      <p:sp>
        <p:nvSpPr>
          <p:cNvPr id="18437" name="Footer Placeholder 4"/>
          <p:cNvSpPr>
            <a:spLocks noGrp="1"/>
          </p:cNvSpPr>
          <p:nvPr>
            <p:ph type="ftr" sz="quarter" idx="12"/>
          </p:nvPr>
        </p:nvSpPr>
        <p:spPr>
          <a:noFill/>
        </p:spPr>
        <p:txBody>
          <a:bodyPr/>
          <a:lstStyle/>
          <a:p>
            <a:r>
              <a:rPr lang="fi-FI" smtClean="0">
                <a:latin typeface="Times New Roman" charset="0"/>
              </a:rPr>
              <a:t>Argumenta-seminaari / T. Kauppila</a:t>
            </a:r>
          </a:p>
        </p:txBody>
      </p:sp>
      <p:sp>
        <p:nvSpPr>
          <p:cNvPr id="6" name="TextBox 5"/>
          <p:cNvSpPr txBox="1"/>
          <p:nvPr/>
        </p:nvSpPr>
        <p:spPr>
          <a:xfrm>
            <a:off x="7010400" y="1524000"/>
            <a:ext cx="1061509" cy="523220"/>
          </a:xfrm>
          <a:prstGeom prst="rect">
            <a:avLst/>
          </a:prstGeom>
          <a:noFill/>
        </p:spPr>
        <p:txBody>
          <a:bodyPr wrap="none" rtlCol="0">
            <a:spAutoFit/>
          </a:bodyPr>
          <a:lstStyle/>
          <a:p>
            <a:r>
              <a:rPr lang="en-US" sz="2800" dirty="0" err="1" smtClean="0"/>
              <a:t>Kiitos</a:t>
            </a:r>
            <a:endParaRPr lang="en-US" sz="2800" dirty="0"/>
          </a:p>
        </p:txBody>
      </p:sp>
      <p:sp>
        <p:nvSpPr>
          <p:cNvPr id="7" name="Slide Number Placeholder 6"/>
          <p:cNvSpPr>
            <a:spLocks noGrp="1"/>
          </p:cNvSpPr>
          <p:nvPr>
            <p:ph type="sldNum" sz="quarter" idx="11"/>
          </p:nvPr>
        </p:nvSpPr>
        <p:spPr/>
        <p:txBody>
          <a:bodyPr/>
          <a:lstStyle/>
          <a:p>
            <a:fld id="{FE887019-3A68-4719-BD82-BDA8AA313EB4}" type="slidenum">
              <a:rPr lang="fi-FI" smtClean="0"/>
              <a:pPr/>
              <a:t>26</a:t>
            </a:fld>
            <a:endParaRPr lang="fi-FI"/>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fi-FI" dirty="0" smtClean="0"/>
              <a:t>Kestävä kehitys</a:t>
            </a:r>
            <a:endParaRPr lang="en-US" dirty="0" smtClean="0"/>
          </a:p>
        </p:txBody>
      </p:sp>
      <p:sp>
        <p:nvSpPr>
          <p:cNvPr id="6147" name="Rectangle 3"/>
          <p:cNvSpPr>
            <a:spLocks noGrp="1" noChangeArrowheads="1"/>
          </p:cNvSpPr>
          <p:nvPr>
            <p:ph type="body" idx="1"/>
          </p:nvPr>
        </p:nvSpPr>
        <p:spPr/>
        <p:txBody>
          <a:bodyPr/>
          <a:lstStyle/>
          <a:p>
            <a:pPr eaLnBrk="1" hangingPunct="1">
              <a:lnSpc>
                <a:spcPct val="80000"/>
              </a:lnSpc>
            </a:pPr>
            <a:r>
              <a:rPr lang="fi-FI" dirty="0" smtClean="0"/>
              <a:t>Kestävä kehitys on varsin vanha käsite</a:t>
            </a:r>
          </a:p>
          <a:p>
            <a:pPr eaLnBrk="1" hangingPunct="1">
              <a:lnSpc>
                <a:spcPct val="80000"/>
              </a:lnSpc>
            </a:pPr>
            <a:r>
              <a:rPr lang="fi-FI" dirty="0" smtClean="0"/>
              <a:t>Thomas </a:t>
            </a:r>
            <a:r>
              <a:rPr lang="fi-FI" dirty="0" err="1" smtClean="0"/>
              <a:t>Malthus</a:t>
            </a:r>
            <a:r>
              <a:rPr lang="fi-FI" dirty="0" smtClean="0"/>
              <a:t>, 1798: </a:t>
            </a:r>
            <a:r>
              <a:rPr lang="en-US" i="1" dirty="0" smtClean="0"/>
              <a:t>An Essay on the Principle of Population. </a:t>
            </a:r>
            <a:r>
              <a:rPr lang="en-US" dirty="0" smtClean="0"/>
              <a:t>"The power of population is so superior to the power of the earth to produce subsistence for man, that premature death must in some shape or other visit the human race”</a:t>
            </a:r>
          </a:p>
          <a:p>
            <a:pPr eaLnBrk="1" hangingPunct="1">
              <a:lnSpc>
                <a:spcPct val="80000"/>
              </a:lnSpc>
            </a:pPr>
            <a:r>
              <a:rPr lang="en-US" dirty="0" err="1" smtClean="0"/>
              <a:t>Luonnonsuojelun</a:t>
            </a:r>
            <a:r>
              <a:rPr lang="en-US" dirty="0" smtClean="0"/>
              <a:t> </a:t>
            </a:r>
            <a:r>
              <a:rPr lang="en-US" dirty="0" err="1" smtClean="0"/>
              <a:t>ja</a:t>
            </a:r>
            <a:r>
              <a:rPr lang="en-US" dirty="0" smtClean="0"/>
              <a:t> </a:t>
            </a:r>
            <a:r>
              <a:rPr lang="en-US" dirty="0" err="1" smtClean="0"/>
              <a:t>kehityksen</a:t>
            </a:r>
            <a:r>
              <a:rPr lang="en-US" dirty="0" smtClean="0"/>
              <a:t> </a:t>
            </a:r>
            <a:r>
              <a:rPr lang="en-US" dirty="0" err="1" smtClean="0"/>
              <a:t>yhteen</a:t>
            </a:r>
            <a:r>
              <a:rPr lang="en-US" dirty="0" smtClean="0"/>
              <a:t> </a:t>
            </a:r>
            <a:r>
              <a:rPr lang="en-US" dirty="0" err="1" smtClean="0"/>
              <a:t>sovittaminen</a:t>
            </a:r>
            <a:r>
              <a:rPr lang="en-US" dirty="0" smtClean="0"/>
              <a:t> (International Union for the Conservation of Nature, 1972, </a:t>
            </a:r>
            <a:r>
              <a:rPr lang="en-US" dirty="0" err="1" smtClean="0"/>
              <a:t>Tukholma</a:t>
            </a:r>
            <a:r>
              <a:rPr lang="en-US" dirty="0" smtClean="0"/>
              <a:t>; World Conservation Strategy, 1980)</a:t>
            </a:r>
            <a:endParaRPr lang="fi-FI" dirty="0" smtClean="0"/>
          </a:p>
          <a:p>
            <a:pPr eaLnBrk="1" hangingPunct="1">
              <a:lnSpc>
                <a:spcPct val="80000"/>
              </a:lnSpc>
            </a:pPr>
            <a:r>
              <a:rPr lang="fi-FI" dirty="0" smtClean="0"/>
              <a:t>Kuuluisin määritelmä on v. 1987 ns. </a:t>
            </a:r>
            <a:r>
              <a:rPr lang="fi-FI" dirty="0" err="1" smtClean="0"/>
              <a:t>Bruntlandin</a:t>
            </a:r>
            <a:r>
              <a:rPr lang="fi-FI" dirty="0" smtClean="0"/>
              <a:t> komission loppuraportin (</a:t>
            </a:r>
            <a:r>
              <a:rPr lang="fi-FI" dirty="0" err="1" smtClean="0"/>
              <a:t>Our</a:t>
            </a:r>
            <a:r>
              <a:rPr lang="fi-FI" dirty="0" smtClean="0"/>
              <a:t> Common </a:t>
            </a:r>
            <a:r>
              <a:rPr lang="fi-FI" dirty="0" err="1" smtClean="0"/>
              <a:t>Future</a:t>
            </a:r>
            <a:r>
              <a:rPr lang="fi-FI" dirty="0" smtClean="0"/>
              <a:t>) määritelmä</a:t>
            </a:r>
          </a:p>
          <a:p>
            <a:pPr eaLnBrk="1" hangingPunct="1">
              <a:lnSpc>
                <a:spcPct val="80000"/>
              </a:lnSpc>
            </a:pPr>
            <a:r>
              <a:rPr lang="en-US" dirty="0" smtClean="0"/>
              <a:t>“Sustainable development is development that meets the needs of the present without compromising the ability of future generations to meet their own needs“</a:t>
            </a:r>
          </a:p>
          <a:p>
            <a:pPr eaLnBrk="1" hangingPunct="1">
              <a:lnSpc>
                <a:spcPct val="80000"/>
              </a:lnSpc>
            </a:pPr>
            <a:r>
              <a:rPr lang="fi-FI" dirty="0" smtClean="0"/>
              <a:t>GTK: ”Geologiasta kestävää kasvua ja hyvinvointia”</a:t>
            </a:r>
          </a:p>
          <a:p>
            <a:pPr eaLnBrk="1" hangingPunct="1">
              <a:lnSpc>
                <a:spcPct val="80000"/>
              </a:lnSpc>
            </a:pPr>
            <a:endParaRPr lang="en-US" sz="2000" dirty="0" smtClean="0"/>
          </a:p>
        </p:txBody>
      </p:sp>
      <p:sp>
        <p:nvSpPr>
          <p:cNvPr id="6148" name="Footer Placeholder 3"/>
          <p:cNvSpPr>
            <a:spLocks noGrp="1"/>
          </p:cNvSpPr>
          <p:nvPr>
            <p:ph type="ftr" sz="quarter" idx="12"/>
          </p:nvPr>
        </p:nvSpPr>
        <p:spPr>
          <a:noFill/>
        </p:spPr>
        <p:txBody>
          <a:bodyPr/>
          <a:lstStyle/>
          <a:p>
            <a:r>
              <a:rPr lang="fi-FI" smtClean="0">
                <a:latin typeface="Times New Roman" pitchFamily="18" charset="0"/>
              </a:rPr>
              <a:t>Argumenta-seminaari / T. Kauppila</a:t>
            </a:r>
          </a:p>
        </p:txBody>
      </p:sp>
      <p:sp>
        <p:nvSpPr>
          <p:cNvPr id="5" name="Date Placeholder 4"/>
          <p:cNvSpPr>
            <a:spLocks noGrp="1"/>
          </p:cNvSpPr>
          <p:nvPr>
            <p:ph type="dt" sz="quarter" idx="10"/>
          </p:nvPr>
        </p:nvSpPr>
        <p:spPr/>
        <p:txBody>
          <a:bodyPr/>
          <a:lstStyle/>
          <a:p>
            <a:r>
              <a:rPr lang="en-US" smtClean="0"/>
              <a:t>11.6.2014</a:t>
            </a:r>
            <a:endParaRPr lang="fi-FI"/>
          </a:p>
        </p:txBody>
      </p:sp>
      <p:sp>
        <p:nvSpPr>
          <p:cNvPr id="6" name="Slide Number Placeholder 5"/>
          <p:cNvSpPr>
            <a:spLocks noGrp="1"/>
          </p:cNvSpPr>
          <p:nvPr>
            <p:ph type="sldNum" sz="quarter" idx="11"/>
          </p:nvPr>
        </p:nvSpPr>
        <p:spPr/>
        <p:txBody>
          <a:bodyPr/>
          <a:lstStyle/>
          <a:p>
            <a:fld id="{E9B14F82-EAF2-4275-B809-9DA53700D33D}" type="slidenum">
              <a:rPr lang="fi-FI" smtClean="0"/>
              <a:pPr/>
              <a:t>3</a:t>
            </a:fld>
            <a:endParaRPr lang="fi-FI"/>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350px-Sustainable_development"/>
          <p:cNvPicPr>
            <a:picLocks noChangeAspect="1" noChangeArrowheads="1"/>
          </p:cNvPicPr>
          <p:nvPr/>
        </p:nvPicPr>
        <p:blipFill>
          <a:blip r:embed="rId2" cstate="print"/>
          <a:srcRect/>
          <a:stretch>
            <a:fillRect/>
          </a:stretch>
        </p:blipFill>
        <p:spPr bwMode="auto">
          <a:xfrm>
            <a:off x="5778500" y="4038601"/>
            <a:ext cx="3611563" cy="2505075"/>
          </a:xfrm>
          <a:prstGeom prst="rect">
            <a:avLst/>
          </a:prstGeom>
          <a:noFill/>
          <a:ln w="9525">
            <a:noFill/>
            <a:miter lim="800000"/>
            <a:headEnd/>
            <a:tailEnd/>
          </a:ln>
        </p:spPr>
      </p:pic>
      <p:sp>
        <p:nvSpPr>
          <p:cNvPr id="7171" name="Rectangle 2"/>
          <p:cNvSpPr>
            <a:spLocks noGrp="1" noChangeArrowheads="1"/>
          </p:cNvSpPr>
          <p:nvPr>
            <p:ph type="title"/>
          </p:nvPr>
        </p:nvSpPr>
        <p:spPr/>
        <p:txBody>
          <a:bodyPr/>
          <a:lstStyle/>
          <a:p>
            <a:pPr eaLnBrk="1" hangingPunct="1"/>
            <a:r>
              <a:rPr lang="fi-FI" dirty="0" smtClean="0"/>
              <a:t>Kestävä </a:t>
            </a:r>
            <a:r>
              <a:rPr lang="fi-FI" u="sng" dirty="0" smtClean="0"/>
              <a:t>kehitys</a:t>
            </a:r>
            <a:endParaRPr lang="en-US" u="sng" dirty="0" smtClean="0"/>
          </a:p>
        </p:txBody>
      </p:sp>
      <p:sp>
        <p:nvSpPr>
          <p:cNvPr id="7172" name="Rectangle 3"/>
          <p:cNvSpPr>
            <a:spLocks noGrp="1" noChangeArrowheads="1"/>
          </p:cNvSpPr>
          <p:nvPr>
            <p:ph type="body" idx="1"/>
          </p:nvPr>
        </p:nvSpPr>
        <p:spPr/>
        <p:txBody>
          <a:bodyPr/>
          <a:lstStyle/>
          <a:p>
            <a:pPr eaLnBrk="1" hangingPunct="1"/>
            <a:r>
              <a:rPr lang="en-US" dirty="0" err="1" smtClean="0"/>
              <a:t>Sukupolvien</a:t>
            </a:r>
            <a:r>
              <a:rPr lang="en-US" dirty="0" smtClean="0"/>
              <a:t> </a:t>
            </a:r>
            <a:r>
              <a:rPr lang="en-US" dirty="0" err="1" smtClean="0"/>
              <a:t>ja</a:t>
            </a:r>
            <a:r>
              <a:rPr lang="en-US" dirty="0" smtClean="0"/>
              <a:t> </a:t>
            </a:r>
            <a:r>
              <a:rPr lang="en-US" dirty="0" err="1" smtClean="0"/>
              <a:t>ihmisryhmien</a:t>
            </a:r>
            <a:r>
              <a:rPr lang="en-US" dirty="0" smtClean="0"/>
              <a:t> </a:t>
            </a:r>
            <a:r>
              <a:rPr lang="en-US" dirty="0" err="1" smtClean="0"/>
              <a:t>välinen</a:t>
            </a:r>
            <a:r>
              <a:rPr lang="en-US" dirty="0" smtClean="0"/>
              <a:t> </a:t>
            </a:r>
            <a:r>
              <a:rPr lang="en-US" dirty="0" err="1" smtClean="0"/>
              <a:t>tasa-arvo</a:t>
            </a:r>
            <a:r>
              <a:rPr lang="en-US" dirty="0" smtClean="0"/>
              <a:t> on </a:t>
            </a:r>
            <a:r>
              <a:rPr lang="en-US" dirty="0" err="1" smtClean="0"/>
              <a:t>avaintekijä</a:t>
            </a:r>
            <a:endParaRPr lang="en-US" dirty="0" smtClean="0"/>
          </a:p>
          <a:p>
            <a:pPr eaLnBrk="1" hangingPunct="1"/>
            <a:r>
              <a:rPr lang="en-US" dirty="0" smtClean="0"/>
              <a:t>‘Needs’: </a:t>
            </a:r>
            <a:r>
              <a:rPr lang="en-US" dirty="0" err="1" smtClean="0"/>
              <a:t>Taloudellinen</a:t>
            </a:r>
            <a:r>
              <a:rPr lang="en-US" dirty="0" smtClean="0"/>
              <a:t> </a:t>
            </a:r>
            <a:r>
              <a:rPr lang="en-US" dirty="0" err="1" smtClean="0"/>
              <a:t>kasvu</a:t>
            </a:r>
            <a:r>
              <a:rPr lang="en-US" dirty="0" smtClean="0"/>
              <a:t> (development) </a:t>
            </a:r>
            <a:r>
              <a:rPr lang="en-US" dirty="0" err="1" smtClean="0"/>
              <a:t>mahdollistaa</a:t>
            </a:r>
            <a:r>
              <a:rPr lang="en-US" dirty="0" smtClean="0"/>
              <a:t> </a:t>
            </a:r>
            <a:r>
              <a:rPr lang="en-US" dirty="0" err="1" smtClean="0"/>
              <a:t>ihmiskunnan</a:t>
            </a:r>
            <a:r>
              <a:rPr lang="en-US" dirty="0" smtClean="0"/>
              <a:t> </a:t>
            </a:r>
            <a:r>
              <a:rPr lang="en-US" dirty="0" err="1" smtClean="0"/>
              <a:t>perustarpeiden</a:t>
            </a:r>
            <a:r>
              <a:rPr lang="en-US" dirty="0" smtClean="0"/>
              <a:t> </a:t>
            </a:r>
            <a:r>
              <a:rPr lang="en-US" dirty="0" err="1" smtClean="0"/>
              <a:t>tyydyttämisen</a:t>
            </a:r>
            <a:endParaRPr lang="en-US" dirty="0" smtClean="0"/>
          </a:p>
          <a:p>
            <a:pPr eaLnBrk="1" hangingPunct="1"/>
            <a:r>
              <a:rPr lang="en-US" dirty="0" err="1" smtClean="0"/>
              <a:t>Teknologian</a:t>
            </a:r>
            <a:r>
              <a:rPr lang="en-US" dirty="0" smtClean="0"/>
              <a:t> </a:t>
            </a:r>
            <a:r>
              <a:rPr lang="en-US" dirty="0" err="1" smtClean="0"/>
              <a:t>ja</a:t>
            </a:r>
            <a:r>
              <a:rPr lang="en-US" dirty="0" smtClean="0"/>
              <a:t> </a:t>
            </a:r>
            <a:r>
              <a:rPr lang="en-US" dirty="0" err="1" smtClean="0"/>
              <a:t>yhteiskuntarakenteen</a:t>
            </a:r>
            <a:r>
              <a:rPr lang="en-US" dirty="0" smtClean="0"/>
              <a:t> </a:t>
            </a:r>
            <a:r>
              <a:rPr lang="en-US" dirty="0" err="1" smtClean="0"/>
              <a:t>vajavaisuus</a:t>
            </a:r>
            <a:r>
              <a:rPr lang="en-US" dirty="0" smtClean="0"/>
              <a:t> </a:t>
            </a:r>
            <a:r>
              <a:rPr lang="en-US" dirty="0" err="1" smtClean="0"/>
              <a:t>asettaa</a:t>
            </a:r>
            <a:r>
              <a:rPr lang="en-US" dirty="0" smtClean="0"/>
              <a:t> </a:t>
            </a:r>
            <a:r>
              <a:rPr lang="en-US" dirty="0" err="1" smtClean="0"/>
              <a:t>rajoituksia</a:t>
            </a:r>
            <a:r>
              <a:rPr lang="en-US" dirty="0" smtClean="0"/>
              <a:t> </a:t>
            </a:r>
            <a:r>
              <a:rPr lang="en-US" dirty="0" err="1" smtClean="0"/>
              <a:t>luonnon</a:t>
            </a:r>
            <a:r>
              <a:rPr lang="en-US" dirty="0" smtClean="0"/>
              <a:t> </a:t>
            </a:r>
            <a:r>
              <a:rPr lang="en-US" dirty="0" err="1" smtClean="0"/>
              <a:t>kyvylle</a:t>
            </a:r>
            <a:r>
              <a:rPr lang="en-US" dirty="0" smtClean="0"/>
              <a:t> </a:t>
            </a:r>
            <a:r>
              <a:rPr lang="en-US" dirty="0" err="1" smtClean="0"/>
              <a:t>tyydyttää</a:t>
            </a:r>
            <a:r>
              <a:rPr lang="en-US" dirty="0" smtClean="0"/>
              <a:t> </a:t>
            </a:r>
            <a:r>
              <a:rPr lang="en-US" dirty="0" err="1" smtClean="0"/>
              <a:t>ihmiskunnan</a:t>
            </a:r>
            <a:r>
              <a:rPr lang="en-US" dirty="0" smtClean="0"/>
              <a:t> </a:t>
            </a:r>
            <a:r>
              <a:rPr lang="en-US" dirty="0" err="1" smtClean="0"/>
              <a:t>tarpeita</a:t>
            </a:r>
            <a:endParaRPr lang="en-US" dirty="0" smtClean="0"/>
          </a:p>
          <a:p>
            <a:pPr eaLnBrk="1" hangingPunct="1"/>
            <a:r>
              <a:rPr lang="fi-FI" dirty="0" smtClean="0"/>
              <a:t>Kolme toisiinsa kytkeytyvää pilaria: ympäristö, sosiaalinen, taloudellinen</a:t>
            </a:r>
          </a:p>
          <a:p>
            <a:pPr eaLnBrk="1" hangingPunct="1"/>
            <a:r>
              <a:rPr lang="fi-FI" dirty="0" smtClean="0"/>
              <a:t>Kritisoitu ihmiskeskeisyydestä ja kasvun edellyttämisestä (vrt. </a:t>
            </a:r>
            <a:r>
              <a:rPr lang="fi-FI" dirty="0" err="1" smtClean="0"/>
              <a:t>degrowth-liike</a:t>
            </a:r>
            <a:r>
              <a:rPr lang="fi-FI" dirty="0" smtClean="0"/>
              <a:t>, Rooman Klubi 1972)</a:t>
            </a:r>
            <a:endParaRPr lang="en-US" dirty="0" smtClean="0"/>
          </a:p>
        </p:txBody>
      </p:sp>
      <p:sp>
        <p:nvSpPr>
          <p:cNvPr id="7173" name="Footer Placeholder 4"/>
          <p:cNvSpPr>
            <a:spLocks noGrp="1"/>
          </p:cNvSpPr>
          <p:nvPr>
            <p:ph type="ftr" sz="quarter" idx="12"/>
          </p:nvPr>
        </p:nvSpPr>
        <p:spPr>
          <a:noFill/>
        </p:spPr>
        <p:txBody>
          <a:bodyPr/>
          <a:lstStyle/>
          <a:p>
            <a:r>
              <a:rPr lang="fi-FI" smtClean="0">
                <a:latin typeface="Times New Roman" pitchFamily="18" charset="0"/>
              </a:rPr>
              <a:t>Argumenta-seminaari / T. Kauppila</a:t>
            </a:r>
          </a:p>
        </p:txBody>
      </p:sp>
      <p:sp>
        <p:nvSpPr>
          <p:cNvPr id="6" name="Date Placeholder 5"/>
          <p:cNvSpPr>
            <a:spLocks noGrp="1"/>
          </p:cNvSpPr>
          <p:nvPr>
            <p:ph type="dt" sz="quarter" idx="10"/>
          </p:nvPr>
        </p:nvSpPr>
        <p:spPr/>
        <p:txBody>
          <a:bodyPr/>
          <a:lstStyle/>
          <a:p>
            <a:r>
              <a:rPr lang="en-US" smtClean="0"/>
              <a:t>11.6.2014</a:t>
            </a:r>
            <a:endParaRPr lang="fi-FI"/>
          </a:p>
        </p:txBody>
      </p:sp>
      <p:sp>
        <p:nvSpPr>
          <p:cNvPr id="7" name="Slide Number Placeholder 6"/>
          <p:cNvSpPr>
            <a:spLocks noGrp="1"/>
          </p:cNvSpPr>
          <p:nvPr>
            <p:ph type="sldNum" sz="quarter" idx="11"/>
          </p:nvPr>
        </p:nvSpPr>
        <p:spPr/>
        <p:txBody>
          <a:bodyPr/>
          <a:lstStyle/>
          <a:p>
            <a:fld id="{E9B14F82-EAF2-4275-B809-9DA53700D33D}" type="slidenum">
              <a:rPr lang="fi-FI" smtClean="0"/>
              <a:pPr/>
              <a:t>4</a:t>
            </a:fld>
            <a:endParaRPr lang="fi-FI"/>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fi-FI" dirty="0" smtClean="0"/>
              <a:t>Vahva ja heikko kestävyys</a:t>
            </a:r>
            <a:endParaRPr lang="en-US" dirty="0" smtClean="0"/>
          </a:p>
        </p:txBody>
      </p:sp>
      <p:sp>
        <p:nvSpPr>
          <p:cNvPr id="12291" name="Rectangle 3"/>
          <p:cNvSpPr>
            <a:spLocks noGrp="1" noChangeArrowheads="1"/>
          </p:cNvSpPr>
          <p:nvPr>
            <p:ph type="body" idx="1"/>
          </p:nvPr>
        </p:nvSpPr>
        <p:spPr/>
        <p:txBody>
          <a:bodyPr/>
          <a:lstStyle/>
          <a:p>
            <a:r>
              <a:rPr lang="fi-FI" dirty="0" smtClean="0"/>
              <a:t>Kestävä kehitys on erityisen tärkeä mineraalialalle: esiintymää hyödynnettäessä se lopulta ehtyy peruuttamattomasti</a:t>
            </a:r>
          </a:p>
          <a:p>
            <a:pPr eaLnBrk="1" hangingPunct="1"/>
            <a:r>
              <a:rPr lang="fi-FI" u="sng" dirty="0" smtClean="0"/>
              <a:t>Vahva kestävyys (</a:t>
            </a:r>
            <a:r>
              <a:rPr lang="fi-FI" u="sng" dirty="0" err="1" smtClean="0"/>
              <a:t>Strong</a:t>
            </a:r>
            <a:r>
              <a:rPr lang="fi-FI" u="sng" dirty="0" smtClean="0"/>
              <a:t> </a:t>
            </a:r>
            <a:r>
              <a:rPr lang="fi-FI" u="sng" dirty="0" err="1" smtClean="0"/>
              <a:t>sustainability</a:t>
            </a:r>
            <a:r>
              <a:rPr lang="fi-FI" u="sng" dirty="0" smtClean="0"/>
              <a:t>)</a:t>
            </a:r>
            <a:r>
              <a:rPr lang="fi-FI" dirty="0" smtClean="0"/>
              <a:t>:</a:t>
            </a:r>
            <a:r>
              <a:rPr lang="fi-FI" sz="3600" dirty="0" smtClean="0"/>
              <a:t> </a:t>
            </a:r>
            <a:r>
              <a:rPr lang="fi-FI" dirty="0" smtClean="0"/>
              <a:t>Olemassa oleva luonnonpääoman varanto pitää säilyttää, koska sen tarjoamia palveluita ei voi korvata ihmisen tuottamalla pääomalla</a:t>
            </a:r>
          </a:p>
          <a:p>
            <a:pPr eaLnBrk="1" hangingPunct="1"/>
            <a:r>
              <a:rPr lang="fi-FI" u="sng" dirty="0" smtClean="0"/>
              <a:t>Heikko kestävyys (</a:t>
            </a:r>
            <a:r>
              <a:rPr lang="fi-FI" u="sng" dirty="0" err="1" smtClean="0"/>
              <a:t>Weak</a:t>
            </a:r>
            <a:r>
              <a:rPr lang="fi-FI" u="sng" dirty="0" smtClean="0"/>
              <a:t> </a:t>
            </a:r>
            <a:r>
              <a:rPr lang="fi-FI" u="sng" dirty="0" err="1" smtClean="0"/>
              <a:t>sustainability</a:t>
            </a:r>
            <a:r>
              <a:rPr lang="fi-FI" u="sng" dirty="0" smtClean="0"/>
              <a:t>)</a:t>
            </a:r>
            <a:r>
              <a:rPr lang="fi-FI" dirty="0" smtClean="0"/>
              <a:t>: Luonnonpääoma voidaan korvata saman arvoisella tuotetulla tai sosiaalisella pääomalla</a:t>
            </a:r>
          </a:p>
          <a:p>
            <a:pPr eaLnBrk="1" hangingPunct="1"/>
            <a:r>
              <a:rPr lang="fi-FI" dirty="0" err="1" smtClean="0"/>
              <a:t>Bruntlandtin</a:t>
            </a:r>
            <a:r>
              <a:rPr lang="fi-FI" dirty="0" smtClean="0"/>
              <a:t> komission määritelmä on lähempänä heikkoa kuin vahvaa kestävyyttä</a:t>
            </a:r>
          </a:p>
          <a:p>
            <a:pPr eaLnBrk="1" hangingPunct="1"/>
            <a:r>
              <a:rPr lang="fi-FI" dirty="0" smtClean="0"/>
              <a:t>Uudet esiintymät ja korvaavat materiaalit ovat jossakin vahvan ja heikon kestävyyden välimaastossa</a:t>
            </a:r>
          </a:p>
        </p:txBody>
      </p:sp>
      <p:sp>
        <p:nvSpPr>
          <p:cNvPr id="12292" name="Footer Placeholder 3"/>
          <p:cNvSpPr>
            <a:spLocks noGrp="1"/>
          </p:cNvSpPr>
          <p:nvPr>
            <p:ph type="ftr" sz="quarter" idx="12"/>
          </p:nvPr>
        </p:nvSpPr>
        <p:spPr>
          <a:noFill/>
        </p:spPr>
        <p:txBody>
          <a:bodyPr/>
          <a:lstStyle/>
          <a:p>
            <a:r>
              <a:rPr lang="fi-FI" smtClean="0">
                <a:latin typeface="Times New Roman" pitchFamily="18" charset="0"/>
              </a:rPr>
              <a:t>Argumenta-seminaari / T. Kauppila</a:t>
            </a:r>
          </a:p>
        </p:txBody>
      </p:sp>
      <p:sp>
        <p:nvSpPr>
          <p:cNvPr id="5" name="Date Placeholder 4"/>
          <p:cNvSpPr>
            <a:spLocks noGrp="1"/>
          </p:cNvSpPr>
          <p:nvPr>
            <p:ph type="dt" sz="quarter" idx="10"/>
          </p:nvPr>
        </p:nvSpPr>
        <p:spPr/>
        <p:txBody>
          <a:bodyPr/>
          <a:lstStyle/>
          <a:p>
            <a:r>
              <a:rPr lang="en-US" smtClean="0"/>
              <a:t>11.6.2014</a:t>
            </a:r>
            <a:endParaRPr lang="fi-FI"/>
          </a:p>
        </p:txBody>
      </p:sp>
      <p:sp>
        <p:nvSpPr>
          <p:cNvPr id="6" name="Slide Number Placeholder 5"/>
          <p:cNvSpPr>
            <a:spLocks noGrp="1"/>
          </p:cNvSpPr>
          <p:nvPr>
            <p:ph type="sldNum" sz="quarter" idx="11"/>
          </p:nvPr>
        </p:nvSpPr>
        <p:spPr/>
        <p:txBody>
          <a:bodyPr/>
          <a:lstStyle/>
          <a:p>
            <a:fld id="{E9B14F82-EAF2-4275-B809-9DA53700D33D}" type="slidenum">
              <a:rPr lang="fi-FI" smtClean="0"/>
              <a:pPr/>
              <a:t>5</a:t>
            </a:fld>
            <a:endParaRPr lang="fi-FI"/>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fi-FI" smtClean="0"/>
              <a:t>Vahva ja heikko kestävyys</a:t>
            </a:r>
            <a:endParaRPr lang="en-US" smtClean="0"/>
          </a:p>
        </p:txBody>
      </p:sp>
      <p:pic>
        <p:nvPicPr>
          <p:cNvPr id="13315" name="Picture 4" descr="weak-sustainability"/>
          <p:cNvPicPr>
            <a:picLocks noChangeAspect="1" noChangeArrowheads="1"/>
          </p:cNvPicPr>
          <p:nvPr/>
        </p:nvPicPr>
        <p:blipFill>
          <a:blip r:embed="rId2" cstate="print"/>
          <a:srcRect/>
          <a:stretch>
            <a:fillRect/>
          </a:stretch>
        </p:blipFill>
        <p:spPr bwMode="auto">
          <a:xfrm>
            <a:off x="1568450" y="1371601"/>
            <a:ext cx="8007350" cy="4924425"/>
          </a:xfrm>
          <a:prstGeom prst="rect">
            <a:avLst/>
          </a:prstGeom>
          <a:noFill/>
          <a:ln w="9525">
            <a:noFill/>
            <a:miter lim="800000"/>
            <a:headEnd/>
            <a:tailEnd/>
          </a:ln>
        </p:spPr>
      </p:pic>
      <p:pic>
        <p:nvPicPr>
          <p:cNvPr id="15365" name="Picture 5" descr="weak-sustainability-copy"/>
          <p:cNvPicPr>
            <a:picLocks noChangeAspect="1" noChangeArrowheads="1"/>
          </p:cNvPicPr>
          <p:nvPr/>
        </p:nvPicPr>
        <p:blipFill>
          <a:blip r:embed="rId3" cstate="print"/>
          <a:srcRect/>
          <a:stretch>
            <a:fillRect/>
          </a:stretch>
        </p:blipFill>
        <p:spPr bwMode="auto">
          <a:xfrm>
            <a:off x="1485900" y="1524001"/>
            <a:ext cx="7842250" cy="4822825"/>
          </a:xfrm>
          <a:prstGeom prst="rect">
            <a:avLst/>
          </a:prstGeom>
          <a:noFill/>
          <a:ln w="9525">
            <a:noFill/>
            <a:miter lim="800000"/>
            <a:headEnd/>
            <a:tailEnd/>
          </a:ln>
        </p:spPr>
      </p:pic>
      <p:sp>
        <p:nvSpPr>
          <p:cNvPr id="13317" name="Footer Placeholder 4"/>
          <p:cNvSpPr>
            <a:spLocks noGrp="1"/>
          </p:cNvSpPr>
          <p:nvPr>
            <p:ph type="ftr" sz="quarter" idx="12"/>
          </p:nvPr>
        </p:nvSpPr>
        <p:spPr>
          <a:noFill/>
        </p:spPr>
        <p:txBody>
          <a:bodyPr/>
          <a:lstStyle/>
          <a:p>
            <a:r>
              <a:rPr lang="fi-FI" smtClean="0"/>
              <a:t>Argumenta-seminaari / T. Kauppila</a:t>
            </a:r>
          </a:p>
        </p:txBody>
      </p:sp>
      <p:sp>
        <p:nvSpPr>
          <p:cNvPr id="6" name="Date Placeholder 5"/>
          <p:cNvSpPr>
            <a:spLocks noGrp="1"/>
          </p:cNvSpPr>
          <p:nvPr>
            <p:ph type="dt" sz="quarter" idx="10"/>
          </p:nvPr>
        </p:nvSpPr>
        <p:spPr/>
        <p:txBody>
          <a:bodyPr/>
          <a:lstStyle/>
          <a:p>
            <a:r>
              <a:rPr lang="en-US" smtClean="0"/>
              <a:t>11.6.2014</a:t>
            </a:r>
            <a:endParaRPr lang="fi-FI"/>
          </a:p>
        </p:txBody>
      </p:sp>
      <p:sp>
        <p:nvSpPr>
          <p:cNvPr id="7" name="Slide Number Placeholder 6"/>
          <p:cNvSpPr>
            <a:spLocks noGrp="1"/>
          </p:cNvSpPr>
          <p:nvPr>
            <p:ph type="sldNum" sz="quarter" idx="11"/>
          </p:nvPr>
        </p:nvSpPr>
        <p:spPr/>
        <p:txBody>
          <a:bodyPr/>
          <a:lstStyle/>
          <a:p>
            <a:fld id="{E9B14F82-EAF2-4275-B809-9DA53700D33D}" type="slidenum">
              <a:rPr lang="fi-FI" smtClean="0"/>
              <a:pPr/>
              <a:t>6</a:t>
            </a:fld>
            <a:endParaRPr lang="fi-FI"/>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5365"/>
                                        </p:tgtEl>
                                        <p:attrNameLst>
                                          <p:attrName>style.visibility</p:attrName>
                                        </p:attrNameLst>
                                      </p:cBhvr>
                                      <p:to>
                                        <p:strVal val="visible"/>
                                      </p:to>
                                    </p:set>
                                    <p:animEffect transition="in" filter="dissolve">
                                      <p:cBhvr>
                                        <p:cTn id="7" dur="500"/>
                                        <p:tgtEl>
                                          <p:spTgt spid="15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p:txBody>
          <a:bodyPr/>
          <a:lstStyle/>
          <a:p>
            <a:pPr eaLnBrk="1" hangingPunct="1"/>
            <a:r>
              <a:rPr lang="fi-FI" smtClean="0"/>
              <a:t>Luonnonpääoma vs. tuotettu pääoma</a:t>
            </a:r>
            <a:endParaRPr lang="en-US" smtClean="0"/>
          </a:p>
        </p:txBody>
      </p:sp>
      <p:pic>
        <p:nvPicPr>
          <p:cNvPr id="14339" name="Picture 5" descr="Angloamerican natural capital"/>
          <p:cNvPicPr>
            <a:picLocks noChangeAspect="1" noChangeArrowheads="1"/>
          </p:cNvPicPr>
          <p:nvPr/>
        </p:nvPicPr>
        <p:blipFill>
          <a:blip r:embed="rId2" cstate="print"/>
          <a:srcRect/>
          <a:stretch>
            <a:fillRect/>
          </a:stretch>
        </p:blipFill>
        <p:spPr bwMode="auto">
          <a:xfrm>
            <a:off x="990600" y="1447801"/>
            <a:ext cx="8502650" cy="4760913"/>
          </a:xfrm>
          <a:prstGeom prst="rect">
            <a:avLst/>
          </a:prstGeom>
          <a:noFill/>
          <a:ln w="9525">
            <a:noFill/>
            <a:miter lim="800000"/>
            <a:headEnd/>
            <a:tailEnd/>
          </a:ln>
        </p:spPr>
      </p:pic>
      <p:sp>
        <p:nvSpPr>
          <p:cNvPr id="14340" name="Footer Placeholder 3"/>
          <p:cNvSpPr>
            <a:spLocks noGrp="1"/>
          </p:cNvSpPr>
          <p:nvPr>
            <p:ph type="ftr" sz="quarter" idx="12"/>
          </p:nvPr>
        </p:nvSpPr>
        <p:spPr>
          <a:noFill/>
        </p:spPr>
        <p:txBody>
          <a:bodyPr/>
          <a:lstStyle/>
          <a:p>
            <a:r>
              <a:rPr lang="fi-FI" smtClean="0"/>
              <a:t>Argumenta-seminaari / T. Kauppila</a:t>
            </a:r>
          </a:p>
        </p:txBody>
      </p:sp>
      <p:sp>
        <p:nvSpPr>
          <p:cNvPr id="5" name="Date Placeholder 4"/>
          <p:cNvSpPr>
            <a:spLocks noGrp="1"/>
          </p:cNvSpPr>
          <p:nvPr>
            <p:ph type="dt" sz="quarter" idx="10"/>
          </p:nvPr>
        </p:nvSpPr>
        <p:spPr/>
        <p:txBody>
          <a:bodyPr/>
          <a:lstStyle/>
          <a:p>
            <a:r>
              <a:rPr lang="en-US" smtClean="0"/>
              <a:t>11.6.2014</a:t>
            </a:r>
            <a:endParaRPr lang="fi-FI"/>
          </a:p>
        </p:txBody>
      </p:sp>
      <p:sp>
        <p:nvSpPr>
          <p:cNvPr id="6" name="Slide Number Placeholder 5"/>
          <p:cNvSpPr>
            <a:spLocks noGrp="1"/>
          </p:cNvSpPr>
          <p:nvPr>
            <p:ph type="sldNum" sz="quarter" idx="11"/>
          </p:nvPr>
        </p:nvSpPr>
        <p:spPr/>
        <p:txBody>
          <a:bodyPr/>
          <a:lstStyle/>
          <a:p>
            <a:fld id="{47E75409-7E47-47F2-9695-78EC340BE6E9}" type="slidenum">
              <a:rPr lang="fi-FI" smtClean="0"/>
              <a:pPr/>
              <a:t>7</a:t>
            </a:fld>
            <a:endParaRPr lang="fi-FI"/>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fi-FI" smtClean="0"/>
              <a:t>Uusiutumattomat luonnonvarat ja kestävä kehitys</a:t>
            </a:r>
            <a:endParaRPr lang="en-US" smtClean="0"/>
          </a:p>
        </p:txBody>
      </p:sp>
      <p:sp>
        <p:nvSpPr>
          <p:cNvPr id="15363" name="Rectangle 3"/>
          <p:cNvSpPr>
            <a:spLocks noGrp="1" noChangeArrowheads="1"/>
          </p:cNvSpPr>
          <p:nvPr>
            <p:ph type="body" idx="1"/>
          </p:nvPr>
        </p:nvSpPr>
        <p:spPr>
          <a:xfrm>
            <a:off x="1064552" y="1597025"/>
            <a:ext cx="8497490" cy="4578350"/>
          </a:xfrm>
        </p:spPr>
        <p:txBody>
          <a:bodyPr/>
          <a:lstStyle/>
          <a:p>
            <a:pPr eaLnBrk="1" hangingPunct="1">
              <a:lnSpc>
                <a:spcPct val="80000"/>
              </a:lnSpc>
            </a:pPr>
            <a:r>
              <a:rPr lang="fi-FI" dirty="0" smtClean="0"/>
              <a:t>Uusiutuva luonnonvara: täydentyy tai korvautuu luonnon prosessien toimesta ajan kuluessa</a:t>
            </a:r>
          </a:p>
          <a:p>
            <a:pPr eaLnBrk="1" hangingPunct="1">
              <a:lnSpc>
                <a:spcPct val="80000"/>
              </a:lnSpc>
            </a:pPr>
            <a:r>
              <a:rPr lang="fi-FI" dirty="0" smtClean="0"/>
              <a:t>Uusiutumattomuus riippuu myös tarkastelujaksosta; metallit ja mineraalit </a:t>
            </a:r>
            <a:r>
              <a:rPr lang="fi-FI" u="sng" dirty="0" smtClean="0"/>
              <a:t>eivät</a:t>
            </a:r>
            <a:r>
              <a:rPr lang="fi-FI" dirty="0" smtClean="0"/>
              <a:t> ole uusiutuvia</a:t>
            </a:r>
          </a:p>
          <a:p>
            <a:pPr eaLnBrk="1" hangingPunct="1">
              <a:lnSpc>
                <a:spcPct val="80000"/>
              </a:lnSpc>
            </a:pPr>
            <a:r>
              <a:rPr lang="fi-FI" dirty="0" smtClean="0"/>
              <a:t>Kierrätettävyys tuo kuitenkin ’uusiutuvuutta’ materiaaleille, jotka eivät tuhoudu käytössä (esim. metallit, mutta ei fossiiliset polttoaineet)</a:t>
            </a:r>
          </a:p>
          <a:p>
            <a:pPr eaLnBrk="1" hangingPunct="1">
              <a:lnSpc>
                <a:spcPct val="80000"/>
              </a:lnSpc>
            </a:pPr>
            <a:r>
              <a:rPr lang="fi-FI" dirty="0" smtClean="0"/>
              <a:t>Kestävä kehitys on erityisen tärkeä mineraalialalle</a:t>
            </a:r>
          </a:p>
          <a:p>
            <a:pPr lvl="1" eaLnBrk="1" hangingPunct="1">
              <a:lnSpc>
                <a:spcPct val="80000"/>
              </a:lnSpc>
            </a:pPr>
            <a:r>
              <a:rPr lang="fi-FI" dirty="0" smtClean="0"/>
              <a:t>Ala hyödyntää esiintymiä, joita tulevatkin sukupolvet voisivat hyödyntää</a:t>
            </a:r>
          </a:p>
          <a:p>
            <a:pPr eaLnBrk="1" hangingPunct="1">
              <a:lnSpc>
                <a:spcPct val="80000"/>
              </a:lnSpc>
            </a:pPr>
            <a:r>
              <a:rPr lang="fi-FI" dirty="0" smtClean="0"/>
              <a:t>Ironista kyllä, moni uusiutuva luonnonvara on vaarassa huveta ennen uusiutumattomia: ylikalastus, aavikoituminen, pohjaveden ’louhiminen’, metsähakkuut, sukupuutot…</a:t>
            </a:r>
          </a:p>
        </p:txBody>
      </p:sp>
      <p:sp>
        <p:nvSpPr>
          <p:cNvPr id="15364" name="Footer Placeholder 3"/>
          <p:cNvSpPr>
            <a:spLocks noGrp="1"/>
          </p:cNvSpPr>
          <p:nvPr>
            <p:ph type="ftr" sz="quarter" idx="12"/>
          </p:nvPr>
        </p:nvSpPr>
        <p:spPr>
          <a:noFill/>
        </p:spPr>
        <p:txBody>
          <a:bodyPr/>
          <a:lstStyle/>
          <a:p>
            <a:r>
              <a:rPr lang="fi-FI" smtClean="0"/>
              <a:t>Argumenta-seminaari / T. Kauppila</a:t>
            </a:r>
          </a:p>
        </p:txBody>
      </p:sp>
      <p:sp>
        <p:nvSpPr>
          <p:cNvPr id="5" name="Date Placeholder 4"/>
          <p:cNvSpPr>
            <a:spLocks noGrp="1"/>
          </p:cNvSpPr>
          <p:nvPr>
            <p:ph type="dt" sz="quarter" idx="10"/>
          </p:nvPr>
        </p:nvSpPr>
        <p:spPr/>
        <p:txBody>
          <a:bodyPr/>
          <a:lstStyle/>
          <a:p>
            <a:r>
              <a:rPr lang="en-US" smtClean="0"/>
              <a:t>11.6.2014</a:t>
            </a:r>
            <a:endParaRPr lang="fi-FI"/>
          </a:p>
        </p:txBody>
      </p:sp>
      <p:sp>
        <p:nvSpPr>
          <p:cNvPr id="6" name="Slide Number Placeholder 5"/>
          <p:cNvSpPr>
            <a:spLocks noGrp="1"/>
          </p:cNvSpPr>
          <p:nvPr>
            <p:ph type="sldNum" sz="quarter" idx="11"/>
          </p:nvPr>
        </p:nvSpPr>
        <p:spPr/>
        <p:txBody>
          <a:bodyPr/>
          <a:lstStyle/>
          <a:p>
            <a:fld id="{E9B14F82-EAF2-4275-B809-9DA53700D33D}" type="slidenum">
              <a:rPr lang="fi-FI" smtClean="0"/>
              <a:pPr/>
              <a:t>8</a:t>
            </a:fld>
            <a:endParaRPr lang="fi-FI"/>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fi-FI" smtClean="0"/>
              <a:t>Uusiutumattomat luonnonvarat ja kestävä kehitys</a:t>
            </a:r>
            <a:endParaRPr lang="en-US" smtClean="0"/>
          </a:p>
        </p:txBody>
      </p:sp>
      <p:sp>
        <p:nvSpPr>
          <p:cNvPr id="16387" name="Rectangle 3"/>
          <p:cNvSpPr>
            <a:spLocks noGrp="1" noChangeArrowheads="1"/>
          </p:cNvSpPr>
          <p:nvPr>
            <p:ph type="body" idx="1"/>
          </p:nvPr>
        </p:nvSpPr>
        <p:spPr>
          <a:xfrm>
            <a:off x="1065213" y="1484312"/>
            <a:ext cx="8496300" cy="4687887"/>
          </a:xfrm>
        </p:spPr>
        <p:txBody>
          <a:bodyPr/>
          <a:lstStyle/>
          <a:p>
            <a:pPr eaLnBrk="1" hangingPunct="1"/>
            <a:r>
              <a:rPr lang="en-US" sz="2200" dirty="0" err="1" smtClean="0"/>
              <a:t>Kestävän</a:t>
            </a:r>
            <a:r>
              <a:rPr lang="en-US" sz="2200" dirty="0" smtClean="0"/>
              <a:t> </a:t>
            </a:r>
            <a:r>
              <a:rPr lang="en-US" sz="2200" dirty="0" err="1" smtClean="0"/>
              <a:t>kaivostoiminnan</a:t>
            </a:r>
            <a:r>
              <a:rPr lang="en-US" sz="2200" dirty="0" smtClean="0"/>
              <a:t> </a:t>
            </a:r>
            <a:r>
              <a:rPr lang="en-US" sz="2200" dirty="0" err="1" smtClean="0"/>
              <a:t>pääoletus</a:t>
            </a:r>
            <a:r>
              <a:rPr lang="en-US" sz="2200" dirty="0" smtClean="0"/>
              <a:t> on, </a:t>
            </a:r>
            <a:r>
              <a:rPr lang="en-US" sz="2200" dirty="0" err="1" smtClean="0"/>
              <a:t>että</a:t>
            </a:r>
            <a:r>
              <a:rPr lang="en-US" sz="2200" dirty="0" smtClean="0"/>
              <a:t> </a:t>
            </a:r>
            <a:r>
              <a:rPr lang="en-US" sz="2200" dirty="0" err="1" smtClean="0"/>
              <a:t>hyötymetallit</a:t>
            </a:r>
            <a:r>
              <a:rPr lang="en-US" sz="2200" dirty="0" smtClean="0"/>
              <a:t> </a:t>
            </a:r>
            <a:r>
              <a:rPr lang="en-US" sz="2200" dirty="0" err="1" smtClean="0"/>
              <a:t>eivät</a:t>
            </a:r>
            <a:r>
              <a:rPr lang="en-US" sz="2200" dirty="0" smtClean="0"/>
              <a:t> ole </a:t>
            </a:r>
            <a:r>
              <a:rPr lang="en-US" sz="2200" dirty="0" err="1" smtClean="0"/>
              <a:t>loppumassa</a:t>
            </a:r>
            <a:r>
              <a:rPr lang="en-US" sz="2200" dirty="0" smtClean="0"/>
              <a:t> </a:t>
            </a:r>
            <a:r>
              <a:rPr lang="en-US" sz="2200" dirty="0" err="1" smtClean="0"/>
              <a:t>maan</a:t>
            </a:r>
            <a:r>
              <a:rPr lang="en-US" sz="2200" dirty="0" smtClean="0"/>
              <a:t> </a:t>
            </a:r>
            <a:r>
              <a:rPr lang="en-US" sz="2200" dirty="0" err="1" smtClean="0"/>
              <a:t>kuoresta</a:t>
            </a:r>
            <a:r>
              <a:rPr lang="en-US" sz="2200" dirty="0" smtClean="0"/>
              <a:t>, </a:t>
            </a:r>
            <a:r>
              <a:rPr lang="en-US" sz="2200" dirty="0" err="1" smtClean="0"/>
              <a:t>mutta</a:t>
            </a:r>
            <a:r>
              <a:rPr lang="en-US" sz="2200" dirty="0" smtClean="0"/>
              <a:t> </a:t>
            </a:r>
            <a:r>
              <a:rPr lang="en-US" sz="2200" dirty="0" err="1" smtClean="0"/>
              <a:t>hyvät</a:t>
            </a:r>
            <a:r>
              <a:rPr lang="en-US" sz="2200" dirty="0" smtClean="0"/>
              <a:t> </a:t>
            </a:r>
            <a:r>
              <a:rPr lang="en-US" sz="2200" u="sng" dirty="0" err="1" smtClean="0"/>
              <a:t>esiintymät</a:t>
            </a:r>
            <a:r>
              <a:rPr lang="en-US" sz="2200" dirty="0" smtClean="0"/>
              <a:t> </a:t>
            </a:r>
            <a:r>
              <a:rPr lang="en-US" sz="2200" dirty="0" err="1" smtClean="0"/>
              <a:t>voivat</a:t>
            </a:r>
            <a:r>
              <a:rPr lang="en-US" sz="2200" dirty="0" smtClean="0"/>
              <a:t> olla</a:t>
            </a:r>
          </a:p>
          <a:p>
            <a:pPr eaLnBrk="1" hangingPunct="1"/>
            <a:r>
              <a:rPr lang="fi-FI" sz="2200" dirty="0" smtClean="0"/>
              <a:t>Kestävässä tilanteessa tarjonnan tulee pysyä kysynnän tahdissa, myös tulevat sukupolvet huomioon ottaen</a:t>
            </a:r>
          </a:p>
          <a:p>
            <a:pPr lvl="1" eaLnBrk="1" hangingPunct="1"/>
            <a:r>
              <a:rPr lang="fi-FI" sz="2000" dirty="0" smtClean="0"/>
              <a:t>Uusien esiintymien löytäminen (’varantovelan’ täyttäminen)</a:t>
            </a:r>
          </a:p>
          <a:p>
            <a:pPr lvl="1"/>
            <a:r>
              <a:rPr lang="fi-FI" sz="2000" dirty="0" smtClean="0"/>
              <a:t>Etsinnän helpottaminen: menetelmät, aineistot</a:t>
            </a:r>
          </a:p>
          <a:p>
            <a:pPr lvl="1" eaLnBrk="1" hangingPunct="1"/>
            <a:r>
              <a:rPr lang="en-US" sz="2000" dirty="0" err="1" smtClean="0"/>
              <a:t>Parempien</a:t>
            </a:r>
            <a:r>
              <a:rPr lang="en-US" sz="2000" dirty="0" smtClean="0"/>
              <a:t> </a:t>
            </a:r>
            <a:r>
              <a:rPr lang="en-US" sz="2000" dirty="0" err="1" smtClean="0"/>
              <a:t>esiintymien</a:t>
            </a:r>
            <a:r>
              <a:rPr lang="en-US" sz="2000" dirty="0" smtClean="0"/>
              <a:t> </a:t>
            </a:r>
            <a:r>
              <a:rPr lang="en-US" sz="2000" dirty="0" err="1" smtClean="0"/>
              <a:t>hyödyntämismenetelmien</a:t>
            </a:r>
            <a:r>
              <a:rPr lang="en-US" sz="2000" dirty="0" smtClean="0"/>
              <a:t> </a:t>
            </a:r>
            <a:r>
              <a:rPr lang="en-US" sz="2000" dirty="0" err="1" smtClean="0"/>
              <a:t>kehittäminen</a:t>
            </a:r>
            <a:endParaRPr lang="en-US" sz="2000" dirty="0" smtClean="0"/>
          </a:p>
          <a:p>
            <a:pPr lvl="1" eaLnBrk="1" hangingPunct="1"/>
            <a:r>
              <a:rPr lang="en-US" sz="2000" dirty="0" err="1" smtClean="0"/>
              <a:t>Vaihtoehtoisten</a:t>
            </a:r>
            <a:r>
              <a:rPr lang="en-US" sz="2000" dirty="0" smtClean="0"/>
              <a:t> </a:t>
            </a:r>
            <a:r>
              <a:rPr lang="en-US" sz="2000" dirty="0" err="1" smtClean="0"/>
              <a:t>materiaalien</a:t>
            </a:r>
            <a:r>
              <a:rPr lang="en-US" sz="2000" dirty="0" smtClean="0"/>
              <a:t> </a:t>
            </a:r>
            <a:r>
              <a:rPr lang="en-US" sz="2000" dirty="0" err="1" smtClean="0"/>
              <a:t>kehittäminen</a:t>
            </a:r>
            <a:endParaRPr lang="en-US" sz="2000" dirty="0" smtClean="0"/>
          </a:p>
          <a:p>
            <a:pPr lvl="1" eaLnBrk="1" hangingPunct="1"/>
            <a:r>
              <a:rPr lang="en-US" sz="2000" dirty="0" err="1" smtClean="0"/>
              <a:t>Kierrätys</a:t>
            </a:r>
            <a:r>
              <a:rPr lang="en-US" sz="2000" dirty="0" smtClean="0"/>
              <a:t> </a:t>
            </a:r>
            <a:r>
              <a:rPr lang="en-US" sz="2000" dirty="0" err="1" smtClean="0"/>
              <a:t>ja</a:t>
            </a:r>
            <a:r>
              <a:rPr lang="en-US" sz="2000" dirty="0" smtClean="0"/>
              <a:t> </a:t>
            </a:r>
            <a:r>
              <a:rPr lang="en-US" sz="2000" dirty="0" err="1" smtClean="0"/>
              <a:t>uudelleenkäyttö</a:t>
            </a:r>
            <a:endParaRPr lang="en-US" sz="2000" dirty="0" smtClean="0"/>
          </a:p>
          <a:p>
            <a:pPr eaLnBrk="1" hangingPunct="1">
              <a:lnSpc>
                <a:spcPct val="80000"/>
              </a:lnSpc>
            </a:pPr>
            <a:r>
              <a:rPr lang="fi-FI" sz="2200" dirty="0" smtClean="0"/>
              <a:t>Toimiiko se:</a:t>
            </a:r>
          </a:p>
          <a:p>
            <a:pPr lvl="1">
              <a:lnSpc>
                <a:spcPct val="80000"/>
              </a:lnSpc>
            </a:pPr>
            <a:r>
              <a:rPr lang="fi-FI" sz="2000" dirty="0" smtClean="0"/>
              <a:t>Pitkällä aikavälillä helpoimmin hyödynnettävät ja paikallistettavat esiintymät käytetään toki ensin</a:t>
            </a:r>
          </a:p>
          <a:p>
            <a:pPr lvl="1">
              <a:lnSpc>
                <a:spcPct val="80000"/>
              </a:lnSpc>
            </a:pPr>
            <a:r>
              <a:rPr lang="fi-FI" sz="2000" dirty="0" smtClean="0"/>
              <a:t>Keskipitkällä aikavälillä mineraalien hinnat ovat laskeneet tai pysyneet vakaina (pl. nyk. kysyntälähtöinen Kiina-ilmiö)</a:t>
            </a:r>
          </a:p>
          <a:p>
            <a:pPr eaLnBrk="1" hangingPunct="1">
              <a:lnSpc>
                <a:spcPct val="80000"/>
              </a:lnSpc>
            </a:pPr>
            <a:endParaRPr lang="en-US" sz="1600" dirty="0" smtClean="0"/>
          </a:p>
        </p:txBody>
      </p:sp>
      <p:sp>
        <p:nvSpPr>
          <p:cNvPr id="16388" name="Footer Placeholder 3"/>
          <p:cNvSpPr>
            <a:spLocks noGrp="1"/>
          </p:cNvSpPr>
          <p:nvPr>
            <p:ph type="ftr" sz="quarter" idx="12"/>
          </p:nvPr>
        </p:nvSpPr>
        <p:spPr>
          <a:noFill/>
        </p:spPr>
        <p:txBody>
          <a:bodyPr/>
          <a:lstStyle/>
          <a:p>
            <a:r>
              <a:rPr lang="fi-FI" smtClean="0">
                <a:latin typeface="Times New Roman" pitchFamily="18" charset="0"/>
              </a:rPr>
              <a:t>Argumenta-seminaari / T. Kauppila</a:t>
            </a:r>
          </a:p>
        </p:txBody>
      </p:sp>
      <p:sp>
        <p:nvSpPr>
          <p:cNvPr id="5" name="Date Placeholder 4"/>
          <p:cNvSpPr>
            <a:spLocks noGrp="1"/>
          </p:cNvSpPr>
          <p:nvPr>
            <p:ph type="dt" sz="quarter" idx="10"/>
          </p:nvPr>
        </p:nvSpPr>
        <p:spPr/>
        <p:txBody>
          <a:bodyPr/>
          <a:lstStyle/>
          <a:p>
            <a:r>
              <a:rPr lang="en-US" smtClean="0"/>
              <a:t>11.6.2014</a:t>
            </a:r>
            <a:endParaRPr lang="fi-FI"/>
          </a:p>
        </p:txBody>
      </p:sp>
      <p:sp>
        <p:nvSpPr>
          <p:cNvPr id="6" name="Slide Number Placeholder 5"/>
          <p:cNvSpPr>
            <a:spLocks noGrp="1"/>
          </p:cNvSpPr>
          <p:nvPr>
            <p:ph type="sldNum" sz="quarter" idx="11"/>
          </p:nvPr>
        </p:nvSpPr>
        <p:spPr/>
        <p:txBody>
          <a:bodyPr/>
          <a:lstStyle/>
          <a:p>
            <a:fld id="{E9B14F82-EAF2-4275-B809-9DA53700D33D}" type="slidenum">
              <a:rPr lang="fi-FI" smtClean="0"/>
              <a:pPr/>
              <a:t>9</a:t>
            </a:fld>
            <a:endParaRPr lang="fi-FI"/>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GTK_kalvopohja-Office2007">
  <a:themeElements>
    <a:clrScheme name="GTK">
      <a:dk1>
        <a:srgbClr val="000000"/>
      </a:dk1>
      <a:lt1>
        <a:srgbClr val="FFFFFF"/>
      </a:lt1>
      <a:dk2>
        <a:srgbClr val="000000"/>
      </a:dk2>
      <a:lt2>
        <a:srgbClr val="868686"/>
      </a:lt2>
      <a:accent1>
        <a:srgbClr val="037672"/>
      </a:accent1>
      <a:accent2>
        <a:srgbClr val="FFB400"/>
      </a:accent2>
      <a:accent3>
        <a:srgbClr val="363636"/>
      </a:accent3>
      <a:accent4>
        <a:srgbClr val="337298"/>
      </a:accent4>
      <a:accent5>
        <a:srgbClr val="3CA3CD"/>
      </a:accent5>
      <a:accent6>
        <a:srgbClr val="A9A57C"/>
      </a:accent6>
      <a:hlink>
        <a:srgbClr val="037672"/>
      </a:hlink>
      <a:folHlink>
        <a:srgbClr val="363636"/>
      </a:folHlink>
    </a:clrScheme>
    <a:fontScheme name="GTK">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GTK 1">
        <a:dk1>
          <a:srgbClr val="000000"/>
        </a:dk1>
        <a:lt1>
          <a:srgbClr val="FFFFFF"/>
        </a:lt1>
        <a:dk2>
          <a:srgbClr val="000000"/>
        </a:dk2>
        <a:lt2>
          <a:srgbClr val="868686"/>
        </a:lt2>
        <a:accent1>
          <a:srgbClr val="037672"/>
        </a:accent1>
        <a:accent2>
          <a:srgbClr val="FFB400"/>
        </a:accent2>
        <a:accent3>
          <a:srgbClr val="FFFFFF"/>
        </a:accent3>
        <a:accent4>
          <a:srgbClr val="000000"/>
        </a:accent4>
        <a:accent5>
          <a:srgbClr val="AABDBC"/>
        </a:accent5>
        <a:accent6>
          <a:srgbClr val="E7A300"/>
        </a:accent6>
        <a:hlink>
          <a:srgbClr val="363636"/>
        </a:hlink>
        <a:folHlink>
          <a:srgbClr val="A9A57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GTK">
      <a:dk1>
        <a:srgbClr val="000000"/>
      </a:dk1>
      <a:lt1>
        <a:srgbClr val="FFFFFF"/>
      </a:lt1>
      <a:dk2>
        <a:srgbClr val="000000"/>
      </a:dk2>
      <a:lt2>
        <a:srgbClr val="868686"/>
      </a:lt2>
      <a:accent1>
        <a:srgbClr val="037672"/>
      </a:accent1>
      <a:accent2>
        <a:srgbClr val="FFB400"/>
      </a:accent2>
      <a:accent3>
        <a:srgbClr val="363636"/>
      </a:accent3>
      <a:accent4>
        <a:srgbClr val="337298"/>
      </a:accent4>
      <a:accent5>
        <a:srgbClr val="3CA3CD"/>
      </a:accent5>
      <a:accent6>
        <a:srgbClr val="A9A57C"/>
      </a:accent6>
      <a:hlink>
        <a:srgbClr val="037672"/>
      </a:hlink>
      <a:folHlink>
        <a:srgbClr val="363636"/>
      </a:folHlink>
    </a:clrScheme>
    <a:fontScheme name="GTK">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GTK">
      <a:dk1>
        <a:srgbClr val="000000"/>
      </a:dk1>
      <a:lt1>
        <a:srgbClr val="FFFFFF"/>
      </a:lt1>
      <a:dk2>
        <a:srgbClr val="000000"/>
      </a:dk2>
      <a:lt2>
        <a:srgbClr val="868686"/>
      </a:lt2>
      <a:accent1>
        <a:srgbClr val="037672"/>
      </a:accent1>
      <a:accent2>
        <a:srgbClr val="FFB400"/>
      </a:accent2>
      <a:accent3>
        <a:srgbClr val="363636"/>
      </a:accent3>
      <a:accent4>
        <a:srgbClr val="337298"/>
      </a:accent4>
      <a:accent5>
        <a:srgbClr val="3CA3CD"/>
      </a:accent5>
      <a:accent6>
        <a:srgbClr val="A9A57C"/>
      </a:accent6>
      <a:hlink>
        <a:srgbClr val="037672"/>
      </a:hlink>
      <a:folHlink>
        <a:srgbClr val="363636"/>
      </a:folHlink>
    </a:clrScheme>
    <a:fontScheme name="GTK">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GTK_kalvopohja-Office2007</Template>
  <TotalTime>1493</TotalTime>
  <Words>1840</Words>
  <Application>Microsoft Office PowerPoint</Application>
  <PresentationFormat>A4 Paper (210x297 mm)</PresentationFormat>
  <Paragraphs>268</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GTK_kalvopohja-Office2007</vt:lpstr>
      <vt:lpstr>Miten uusiutumattomien mineraaliesiintymien hyödyntämisestä voisi tehdä kestävämpää?</vt:lpstr>
      <vt:lpstr>Esityksen rakenne</vt:lpstr>
      <vt:lpstr>Kestävä kehitys</vt:lpstr>
      <vt:lpstr>Kestävä kehitys</vt:lpstr>
      <vt:lpstr>Vahva ja heikko kestävyys</vt:lpstr>
      <vt:lpstr>Vahva ja heikko kestävyys</vt:lpstr>
      <vt:lpstr>Luonnonpääoma vs. tuotettu pääoma</vt:lpstr>
      <vt:lpstr>Uusiutumattomat luonnonvarat ja kestävä kehitys</vt:lpstr>
      <vt:lpstr>Uusiutumattomat luonnonvarat ja kestävä kehitys</vt:lpstr>
      <vt:lpstr>Voiko kaivostoiminta olla kestävää?</vt:lpstr>
      <vt:lpstr>Esiintymien hyödyntäminen kestävästi (1)</vt:lpstr>
      <vt:lpstr>Esiintymien hyödyntäminen kestävästi (2)</vt:lpstr>
      <vt:lpstr>Elinkelpoiset kaivokset</vt:lpstr>
      <vt:lpstr>Varantovelan täyttäminen (1): etsintäaktiviteetin ylläpitäminen</vt:lpstr>
      <vt:lpstr>Varantovelan täyttäminen (2): etsintäaktiviteetin houkutteleminen</vt:lpstr>
      <vt:lpstr>Varantovelan täyttäminen (3): mitä kaivosyhtiöt haluavat?</vt:lpstr>
      <vt:lpstr>Varantovelan täyttäminen (4): mitä kaivosyhtiöt haluavat?</vt:lpstr>
      <vt:lpstr>Varantovelan täyttäminen (5): geologisen potentiaalin parantaminen</vt:lpstr>
      <vt:lpstr>Varantovelan täyttäminen (6): aukkojen tilkitseminen</vt:lpstr>
      <vt:lpstr>Kestävä kansallinen mineraalipolitiikka</vt:lpstr>
      <vt:lpstr>Tulevaisuuden mineraalialan tukeminen</vt:lpstr>
      <vt:lpstr>Paikalliset sosiaaliset ja taloudelliset vaikutukset</vt:lpstr>
      <vt:lpstr>Paikallisesti vihreä – onko ympäristön pilaantuminen väistämätöntä?</vt:lpstr>
      <vt:lpstr>Paikallisesti vihreä – miten ympäristöhaittoja voidaan vähentää?</vt:lpstr>
      <vt:lpstr>Yhteenveto: Miten kaivostoiminnasta Suomessa voisi tehdä kestävämpää?</vt:lpstr>
      <vt:lpstr>Slide 26</vt:lpstr>
    </vt:vector>
  </TitlesOfParts>
  <Company>Geological Survey of Finland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tkauppil</dc:creator>
  <dc:description>office 2007/2010</dc:description>
  <cp:lastModifiedBy>tkauppil</cp:lastModifiedBy>
  <cp:revision>158</cp:revision>
  <cp:lastPrinted>2011-11-10T10:08:24Z</cp:lastPrinted>
  <dcterms:created xsi:type="dcterms:W3CDTF">2013-08-23T08:53:04Z</dcterms:created>
  <dcterms:modified xsi:type="dcterms:W3CDTF">2014-06-11T11:17:02Z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umberOfSlides">
    <vt:i4>9</vt:i4>
  </property>
  <property fmtid="{D5CDD505-2E9C-101B-9397-08002B2CF9AE}" pid="3" name="RevisionCount">
    <vt:i4>1</vt:i4>
  </property>
</Properties>
</file>