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4" r:id="rId3"/>
    <p:sldId id="266" r:id="rId4"/>
    <p:sldId id="265" r:id="rId5"/>
    <p:sldId id="270" r:id="rId6"/>
    <p:sldId id="267" r:id="rId7"/>
    <p:sldId id="269" r:id="rId8"/>
    <p:sldId id="272" r:id="rId9"/>
    <p:sldId id="274" r:id="rId10"/>
    <p:sldId id="276" r:id="rId11"/>
    <p:sldId id="275" r:id="rId12"/>
    <p:sldId id="271" r:id="rId13"/>
    <p:sldId id="268" r:id="rId14"/>
    <p:sldId id="278" r:id="rId15"/>
    <p:sldId id="273" r:id="rId16"/>
    <p:sldId id="277" r:id="rId17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501" autoAdjust="0"/>
  </p:normalViewPr>
  <p:slideViewPr>
    <p:cSldViewPr showGuides="1">
      <p:cViewPr>
        <p:scale>
          <a:sx n="57" d="100"/>
          <a:sy n="57" d="100"/>
        </p:scale>
        <p:origin x="-876" y="-138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07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3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http://julkaisut.valtioneuvosto.fi/bitstream/handle/10024/74861/YMra_16_2016.pdf?sequence=1 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Otto Hänninen, Antti Korhonen, Heli Lehtomäki, Arja Asikainen,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Isabell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Rumrich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Ilmansaasteiden terveysvaikutukset</a:t>
            </a:r>
            <a:r>
              <a:rPr lang="fi-FI" dirty="0" smtClean="0"/>
              <a:t>. Ympäristöministeriön raportteja 16/2016.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11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Tuomisto and Tainio.</a:t>
            </a:r>
            <a:r>
              <a:rPr lang="fi-FI" baseline="0" dirty="0" smtClean="0"/>
              <a:t> </a:t>
            </a:r>
            <a:r>
              <a:rPr lang="en-US" baseline="0" dirty="0" smtClean="0"/>
              <a:t>BMC Public Health. 2005 Nov 25;5:123.</a:t>
            </a:r>
          </a:p>
          <a:p>
            <a:r>
              <a:rPr lang="en-US" baseline="0" dirty="0" smtClean="0"/>
              <a:t>An economic way of reducing health, environmental, and other pressures of urban traffic: a decision analysis on trip aggregation.</a:t>
            </a:r>
          </a:p>
          <a:p>
            <a:r>
              <a:rPr lang="en-US" baseline="0" dirty="0" smtClean="0"/>
              <a:t>http://bmcpublichealth.biomedcentral.com/articles/10.1186/1471-2458-5-123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68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http://julkaisut.valtioneuvosto.fi/bitstream/handle/10024/74861/YMra_16_2016.pdf?sequence=1 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Otto Hänninen, Antti Korhonen, Heli Lehtomäki, Arja Asikainen,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Isabell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Rumrich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Ilmansaasteiden terveysvaikutukset</a:t>
            </a:r>
            <a:r>
              <a:rPr lang="fi-FI" dirty="0" smtClean="0"/>
              <a:t>. Ympäristöministeriön raportteja 16/2016.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80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http://www.tut.fi/cs/groups/public/@l10239/@web/@p/documents/liit/x155761.pdf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41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http://www.sciencedirect.com/science/article/pii/S0091743516000402</a:t>
            </a:r>
          </a:p>
          <a:p>
            <a:r>
              <a:rPr lang="fi-FI" dirty="0" err="1" smtClean="0"/>
              <a:t>Prev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. 2016 Jun;87:233-6. </a:t>
            </a:r>
            <a:r>
              <a:rPr lang="fi-FI" dirty="0" err="1" smtClean="0"/>
              <a:t>doi</a:t>
            </a:r>
            <a:r>
              <a:rPr lang="fi-FI" dirty="0" smtClean="0"/>
              <a:t>: 10.1016/j.ypmed.2016.02.002. </a:t>
            </a:r>
            <a:r>
              <a:rPr lang="fi-FI" dirty="0" err="1" smtClean="0"/>
              <a:t>Epub</a:t>
            </a:r>
            <a:r>
              <a:rPr lang="fi-FI" dirty="0" smtClean="0"/>
              <a:t> 2016 </a:t>
            </a:r>
            <a:r>
              <a:rPr lang="fi-FI" dirty="0" err="1" smtClean="0"/>
              <a:t>May</a:t>
            </a:r>
            <a:r>
              <a:rPr lang="fi-FI" dirty="0" smtClean="0"/>
              <a:t> 5.</a:t>
            </a:r>
          </a:p>
          <a:p>
            <a:r>
              <a:rPr lang="fi-FI" dirty="0" err="1" smtClean="0"/>
              <a:t>Can</a:t>
            </a:r>
            <a:r>
              <a:rPr lang="fi-FI" dirty="0" smtClean="0"/>
              <a:t> air </a:t>
            </a:r>
            <a:r>
              <a:rPr lang="fi-FI" dirty="0" err="1" smtClean="0"/>
              <a:t>pollution</a:t>
            </a:r>
            <a:r>
              <a:rPr lang="fi-FI" dirty="0" smtClean="0"/>
              <a:t> </a:t>
            </a:r>
            <a:r>
              <a:rPr lang="fi-FI" dirty="0" err="1" smtClean="0"/>
              <a:t>negate</a:t>
            </a:r>
            <a:r>
              <a:rPr lang="fi-FI" dirty="0" smtClean="0"/>
              <a:t> the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benefits</a:t>
            </a:r>
            <a:r>
              <a:rPr lang="fi-FI" dirty="0" smtClean="0"/>
              <a:t> of </a:t>
            </a:r>
            <a:r>
              <a:rPr lang="fi-FI" dirty="0" err="1" smtClean="0"/>
              <a:t>cycling</a:t>
            </a:r>
            <a:r>
              <a:rPr lang="fi-FI" dirty="0" smtClean="0"/>
              <a:t> and </a:t>
            </a:r>
            <a:r>
              <a:rPr lang="fi-FI" dirty="0" err="1" smtClean="0"/>
              <a:t>walking</a:t>
            </a:r>
            <a:r>
              <a:rPr lang="fi-FI" dirty="0" smtClean="0"/>
              <a:t>?</a:t>
            </a:r>
          </a:p>
          <a:p>
            <a:r>
              <a:rPr lang="fi-FI" dirty="0" smtClean="0"/>
              <a:t>Tainio M, de </a:t>
            </a:r>
            <a:r>
              <a:rPr lang="fi-FI" dirty="0" err="1" smtClean="0"/>
              <a:t>Nazelle</a:t>
            </a:r>
            <a:r>
              <a:rPr lang="fi-FI" dirty="0" smtClean="0"/>
              <a:t> AJ, </a:t>
            </a:r>
            <a:r>
              <a:rPr lang="fi-FI" dirty="0" err="1" smtClean="0"/>
              <a:t>Götschi</a:t>
            </a:r>
            <a:r>
              <a:rPr lang="fi-FI" dirty="0" smtClean="0"/>
              <a:t> T, </a:t>
            </a:r>
            <a:r>
              <a:rPr lang="fi-FI" dirty="0" err="1" smtClean="0"/>
              <a:t>Kahlmeier</a:t>
            </a:r>
            <a:r>
              <a:rPr lang="fi-FI" dirty="0" smtClean="0"/>
              <a:t> S, </a:t>
            </a:r>
            <a:r>
              <a:rPr lang="fi-FI" dirty="0" err="1" smtClean="0"/>
              <a:t>Rojas-Rueda</a:t>
            </a:r>
            <a:r>
              <a:rPr lang="fi-FI" dirty="0" smtClean="0"/>
              <a:t> D, </a:t>
            </a:r>
            <a:r>
              <a:rPr lang="fi-FI" dirty="0" err="1" smtClean="0"/>
              <a:t>Nieuwenhuijsen</a:t>
            </a:r>
            <a:r>
              <a:rPr lang="fi-FI" dirty="0" smtClean="0"/>
              <a:t> MJ, de </a:t>
            </a:r>
            <a:r>
              <a:rPr lang="fi-FI" dirty="0" err="1" smtClean="0"/>
              <a:t>Sá</a:t>
            </a:r>
            <a:r>
              <a:rPr lang="fi-FI" dirty="0" smtClean="0"/>
              <a:t> TH5, Kelly P, </a:t>
            </a:r>
            <a:r>
              <a:rPr lang="fi-FI" dirty="0" err="1" smtClean="0"/>
              <a:t>Woodcock</a:t>
            </a:r>
            <a:r>
              <a:rPr lang="fi-FI" dirty="0" smtClean="0"/>
              <a:t> J.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27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http://www.ncbi.nlm.nih.gov/pmc/articles/PMC4773008/</a:t>
            </a:r>
          </a:p>
          <a:p>
            <a:r>
              <a:rPr lang="fi-FI" dirty="0" err="1" smtClean="0"/>
              <a:t>PLoS</a:t>
            </a:r>
            <a:r>
              <a:rPr lang="fi-FI" dirty="0" smtClean="0"/>
              <a:t> One. 2016; 11(3): e0149990.</a:t>
            </a:r>
          </a:p>
          <a:p>
            <a:r>
              <a:rPr lang="fi-FI" dirty="0" err="1" smtClean="0"/>
              <a:t>Published</a:t>
            </a:r>
            <a:r>
              <a:rPr lang="fi-FI" dirty="0" smtClean="0"/>
              <a:t> </a:t>
            </a:r>
            <a:r>
              <a:rPr lang="fi-FI" dirty="0" err="1" smtClean="0"/>
              <a:t>online</a:t>
            </a:r>
            <a:r>
              <a:rPr lang="fi-FI" dirty="0" smtClean="0"/>
              <a:t> 2016 </a:t>
            </a:r>
            <a:r>
              <a:rPr lang="fi-FI" dirty="0" err="1" smtClean="0"/>
              <a:t>Mar</a:t>
            </a:r>
            <a:r>
              <a:rPr lang="fi-FI" dirty="0" smtClean="0"/>
              <a:t> 1. </a:t>
            </a:r>
            <a:r>
              <a:rPr lang="fi-FI" dirty="0" err="1" smtClean="0"/>
              <a:t>doi</a:t>
            </a:r>
            <a:r>
              <a:rPr lang="fi-FI" dirty="0" smtClean="0"/>
              <a:t>:  10.1371/journal.pone.0149990</a:t>
            </a:r>
          </a:p>
          <a:p>
            <a:r>
              <a:rPr lang="fi-FI" dirty="0" smtClean="0"/>
              <a:t>PMCID: PMC4773008</a:t>
            </a:r>
          </a:p>
          <a:p>
            <a:r>
              <a:rPr lang="fi-FI" dirty="0" smtClean="0"/>
              <a:t>Health </a:t>
            </a:r>
            <a:r>
              <a:rPr lang="fi-FI" dirty="0" err="1" smtClean="0"/>
              <a:t>Impacts</a:t>
            </a:r>
            <a:r>
              <a:rPr lang="fi-FI" dirty="0" smtClean="0"/>
              <a:t> of Active </a:t>
            </a:r>
            <a:r>
              <a:rPr lang="fi-FI" dirty="0" err="1" smtClean="0"/>
              <a:t>Transportation</a:t>
            </a:r>
            <a:r>
              <a:rPr lang="fi-FI" dirty="0" smtClean="0"/>
              <a:t> in Europe</a:t>
            </a:r>
          </a:p>
          <a:p>
            <a:r>
              <a:rPr lang="fi-FI" dirty="0" smtClean="0"/>
              <a:t>David Rojas-Rueda,1,2,3,4,* Audrey de Nazelle,5 </a:t>
            </a:r>
            <a:r>
              <a:rPr lang="fi-FI" dirty="0" err="1" smtClean="0"/>
              <a:t>Zorana</a:t>
            </a:r>
            <a:r>
              <a:rPr lang="fi-FI" dirty="0" smtClean="0"/>
              <a:t> J. Andersen,6 Charlotte Braun-Fahrländer,7,8 Jan Bruha,9 Hana Bruhova-Foltynova,9 </a:t>
            </a:r>
            <a:r>
              <a:rPr lang="fi-FI" dirty="0" err="1" smtClean="0"/>
              <a:t>Hélène</a:t>
            </a:r>
            <a:r>
              <a:rPr lang="fi-FI" dirty="0" smtClean="0"/>
              <a:t> Desqueyroux,10 </a:t>
            </a:r>
            <a:r>
              <a:rPr lang="fi-FI" dirty="0" err="1" smtClean="0"/>
              <a:t>Corinne</a:t>
            </a:r>
            <a:r>
              <a:rPr lang="fi-FI" dirty="0" smtClean="0"/>
              <a:t> Praznoczy,11 Martina S. Ragettli,7,8 Marko Tainio,12,13 and Mark J. Nieuwenhuijsen1,2,3,4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44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Virpi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Kollanus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Timo Lanki, Pekka Taimisto, Tarja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Yli-Tuomi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Anu Kousa, Päivi Aarnio, Jarkko Niemi. 15.5.2015. Ilmansaasteiden terveysriskit teiden ja katujen varsilla.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HSY:n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julkaisuja 2/2015.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Isbn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pdf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978-952-6604-91-6</a:t>
            </a:r>
          </a:p>
          <a:p>
            <a:r>
              <a:rPr lang="fi-FI" dirty="0" smtClean="0"/>
              <a:t>https://www.hsy.fi/sites/Esitteet/EsitteetKatalogi/Julkaisusarja/2_2015_Ilmansaasteiden_terveysriskit_teiden_ja_katujen_varsilla.pdf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90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http://docplayer.fi/docview/27/9945977/#file=/storage/27/9945977/9945977.pdf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94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http://www.slideshare.net/THLfi/mkiopas-tomi-voiko-kaupunkirakenteella-ja-viheralueilla-edist-kestv-ja-terveellist-liikkumista-begacyshankkeen-tuloksia Tomi </a:t>
            </a:r>
            <a:r>
              <a:rPr lang="fi-FI" dirty="0" err="1" smtClean="0"/>
              <a:t>Mäki-Opas</a:t>
            </a:r>
            <a:r>
              <a:rPr lang="fi-FI" dirty="0" smtClean="0"/>
              <a:t>, 25.4.2016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1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http://www.tut.fi/cs/groups/public/@l10239/@web/@p/documents/liit/x155761.pdf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12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291A5D2-7261-42D7-B5F5-96538116052A}" type="datetime1">
              <a:rPr lang="fi-FI" smtClean="0"/>
              <a:t>5.6.2016</a:t>
            </a:fld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http://fi.opasnet.org/fi/Tiedosto:Liikenne_ja_terveys.pptx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8E823-C0B4-481A-B0CE-254874E9EA39}" type="datetime1">
              <a:rPr lang="fi-FI" smtClean="0"/>
              <a:t>5.6.2016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85FC-741B-4D02-8994-2B794AB66778}" type="datetime1">
              <a:rPr lang="fi-FI" smtClean="0"/>
              <a:t>5.6.2016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http://fi.opasnet.org/fi/Tiedosto:Liikenne_ja_terveys.pptx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48FD2-1FD9-4BE7-A969-B25EE326F597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1B37E-9B9F-4407-B6FC-B831822BB8EA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6ED3B-9012-4450-AF30-CD6611F2E934}" type="datetime1">
              <a:rPr lang="fi-FI" smtClean="0"/>
              <a:t>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1677E-479A-4245-940A-51E1816F80B5}" type="datetime1">
              <a:rPr lang="fi-FI" smtClean="0"/>
              <a:t>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1042A-8F1E-4EE4-87EC-DDD5E3CE18F1}" type="datetime1">
              <a:rPr lang="fi-FI" smtClean="0"/>
              <a:t>5.6.2016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B50C7-E484-4458-A81B-F6C2D93C99AB}" type="datetime1">
              <a:rPr lang="fi-FI" smtClean="0"/>
              <a:t>5.6.2016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55AD6-E3C0-4F54-9D10-988EE9E95D1B}" type="datetime1">
              <a:rPr lang="fi-FI" smtClean="0"/>
              <a:t>5.6.2016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F596A850-293E-400D-AE3E-9FC70B609942}" type="datetime1">
              <a:rPr lang="fi-FI" smtClean="0"/>
              <a:t>5.6.2016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http://fi.opasnet.org/fi/Tiedosto:Liikenne_ja_terveys.pptx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64858B-94F8-459B-8BA8-9EB6B2CE4EFD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Liikenteen terveysvaikutusten arviointi kaupunkiympäristössä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Jouni Tuomisto,</a:t>
            </a:r>
          </a:p>
          <a:p>
            <a:r>
              <a:rPr lang="fi-FI" dirty="0" smtClean="0"/>
              <a:t>Vaikutusarviointiyksikkö, THL, Kuopio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Viheralueiden vaikutus liikkumiseen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8FD2-1FD9-4BE7-A969-B25EE326F597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33081" cy="65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Begacys-hanke</a:t>
            </a:r>
            <a:r>
              <a:rPr lang="fi-FI" dirty="0" smtClean="0"/>
              <a:t>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96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Pyöräilyverkoston vaikutus liikuntaan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9C4-8733-43C6-99DB-41404112F2FD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70"/>
            <a:ext cx="9143999" cy="60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2160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Begacys-hanke</a:t>
            </a:r>
            <a:r>
              <a:rPr lang="fi-FI" dirty="0" smtClean="0"/>
              <a:t>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29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WHOLE: Seuraavat haasteet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25CE-5D09-4BF2-A4AE-89776054A16D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80" y="260648"/>
            <a:ext cx="9167301" cy="62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800" y="604861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Tainio </a:t>
            </a:r>
            <a:r>
              <a:rPr lang="fi-FI" dirty="0" err="1" smtClean="0"/>
              <a:t>ym</a:t>
            </a:r>
            <a:r>
              <a:rPr lang="fi-FI" dirty="0" smtClean="0"/>
              <a:t>, </a:t>
            </a:r>
            <a:r>
              <a:rPr lang="fi-FI" dirty="0" err="1" smtClean="0"/>
              <a:t>WHOLE-hanke</a:t>
            </a:r>
            <a:r>
              <a:rPr lang="fi-FI" dirty="0" smtClean="0"/>
              <a:t>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0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Radikaalit</a:t>
            </a:r>
            <a:r>
              <a:rPr lang="fi-FI" baseline="0" dirty="0" smtClean="0"/>
              <a:t> liikenneskenaariot:</a:t>
            </a:r>
            <a:r>
              <a:rPr lang="fi-FI" dirty="0" smtClean="0"/>
              <a:t> matkoja yhdistelevä kutsutaksiliikenne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Kustannukset:</a:t>
            </a:r>
          </a:p>
          <a:p>
            <a:pPr lvl="1"/>
            <a:r>
              <a:rPr lang="fi-FI" dirty="0" smtClean="0"/>
              <a:t>Palkat</a:t>
            </a:r>
          </a:p>
          <a:p>
            <a:pPr lvl="1"/>
            <a:r>
              <a:rPr lang="fi-FI" dirty="0" smtClean="0"/>
              <a:t>Ajoneuvot</a:t>
            </a:r>
          </a:p>
          <a:p>
            <a:pPr lvl="1"/>
            <a:r>
              <a:rPr lang="fi-FI" dirty="0" smtClean="0"/>
              <a:t>Ilmasto</a:t>
            </a:r>
          </a:p>
          <a:p>
            <a:pPr lvl="1"/>
            <a:r>
              <a:rPr lang="fi-FI" dirty="0" smtClean="0"/>
              <a:t>Terveys</a:t>
            </a:r>
          </a:p>
          <a:p>
            <a:pPr lvl="1"/>
            <a:r>
              <a:rPr lang="fi-FI" dirty="0" smtClean="0"/>
              <a:t>Maankäyttö</a:t>
            </a:r>
          </a:p>
          <a:p>
            <a:pPr lvl="1"/>
            <a:r>
              <a:rPr lang="fi-FI" dirty="0" smtClean="0"/>
              <a:t>yms.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E1-6F08-407C-9222-9C1F418F5893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5" y="1340768"/>
            <a:ext cx="6239378" cy="49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3378" y="6125258"/>
            <a:ext cx="219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Tuomisto et </a:t>
            </a:r>
            <a:r>
              <a:rPr lang="fi-FI" dirty="0" err="1" smtClean="0"/>
              <a:t>al</a:t>
            </a:r>
            <a:r>
              <a:rPr lang="fi-FI" dirty="0" smtClean="0"/>
              <a:t> BMC Public Health 2005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2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"/>
            <a:ext cx="8207375" cy="1052736"/>
          </a:xfrm>
        </p:spPr>
        <p:txBody>
          <a:bodyPr/>
          <a:lstStyle/>
          <a:p>
            <a:r>
              <a:rPr lang="fi-FI" dirty="0" smtClean="0"/>
              <a:t>Nettimallit mahdollistavat yhteistyön ja yksityiskohtaisen tiedon jakamisen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8FD2-1FD9-4BE7-A969-B25EE326F597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1" y="1052736"/>
            <a:ext cx="9144000" cy="55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Suomalaista asiantuntemusta on paljon terveydestä, liikkumisesta ja kaupunkirakenteesta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Marko Tainio (Cambridge, UK)</a:t>
            </a:r>
          </a:p>
          <a:p>
            <a:r>
              <a:rPr lang="fi-FI" dirty="0" smtClean="0"/>
              <a:t>WHOLE:</a:t>
            </a:r>
            <a:r>
              <a:rPr lang="fi-FI" baseline="0" dirty="0" smtClean="0"/>
              <a:t> (TUT)</a:t>
            </a:r>
          </a:p>
          <a:p>
            <a:r>
              <a:rPr lang="fi-FI" baseline="0" dirty="0" smtClean="0"/>
              <a:t>BEGACYS (Tomi </a:t>
            </a:r>
            <a:r>
              <a:rPr lang="fi-FI" baseline="0" dirty="0" err="1" smtClean="0"/>
              <a:t>Mäki-Opas</a:t>
            </a:r>
            <a:r>
              <a:rPr lang="fi-FI" baseline="0" dirty="0" smtClean="0"/>
              <a:t>, THL)</a:t>
            </a:r>
          </a:p>
          <a:p>
            <a:r>
              <a:rPr lang="fi-FI" baseline="0" dirty="0" smtClean="0"/>
              <a:t>Tautitaakka (Otto Hänninen, THL)</a:t>
            </a:r>
          </a:p>
          <a:p>
            <a:r>
              <a:rPr lang="fi-FI" dirty="0" smtClean="0"/>
              <a:t>Viheralueet, melu (Timo Lanki, THL)</a:t>
            </a:r>
          </a:p>
          <a:p>
            <a:r>
              <a:rPr lang="fi-FI" dirty="0" smtClean="0"/>
              <a:t>Radikaalit</a:t>
            </a:r>
            <a:r>
              <a:rPr lang="fi-FI" baseline="0" dirty="0" smtClean="0"/>
              <a:t> liikenneskenaariot, nettimallit (Jouni Tuomisto, THL)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A806-04FA-42CB-B31E-B050824F095B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4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Päätelmiä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Erinomainen aika satsata</a:t>
            </a:r>
            <a:r>
              <a:rPr lang="fi-FI" baseline="0" dirty="0" smtClean="0"/>
              <a:t> liikenteeseen ja terveyteen.</a:t>
            </a:r>
          </a:p>
          <a:p>
            <a:pPr lvl="1"/>
            <a:r>
              <a:rPr lang="fi-FI" dirty="0" smtClean="0"/>
              <a:t>Isoja mahdollisuuksia, isoja haasteita.</a:t>
            </a:r>
          </a:p>
          <a:p>
            <a:pPr lvl="0"/>
            <a:r>
              <a:rPr lang="fi-FI" dirty="0" smtClean="0"/>
              <a:t>Suomalaista asiantuntemusta löytyy monipuolisesti.</a:t>
            </a:r>
          </a:p>
          <a:p>
            <a:pPr lvl="0"/>
            <a:r>
              <a:rPr lang="fi-FI" dirty="0" smtClean="0"/>
              <a:t>Avoimuus, yhteistyö, tietojen vaihtaminen on valttia.</a:t>
            </a:r>
          </a:p>
          <a:p>
            <a:pPr lvl="0"/>
            <a:r>
              <a:rPr lang="fi-FI" dirty="0" smtClean="0"/>
              <a:t>Avoin data ja nettimallit iso lupaus.</a:t>
            </a:r>
          </a:p>
          <a:p>
            <a:pPr lvl="0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8FD2-1FD9-4BE7-A969-B25EE326F597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3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Liikenteen terveysvaikutusten suuruusluokka</a:t>
            </a:r>
          </a:p>
          <a:p>
            <a:r>
              <a:rPr lang="fi-FI" dirty="0" smtClean="0"/>
              <a:t>Eri</a:t>
            </a:r>
            <a:r>
              <a:rPr lang="fi-FI" baseline="0" dirty="0" smtClean="0"/>
              <a:t> terveysvaikutusten suhteet</a:t>
            </a:r>
          </a:p>
          <a:p>
            <a:r>
              <a:rPr lang="fi-FI" baseline="0" dirty="0" smtClean="0"/>
              <a:t>Mikä vaikuttaa liikkumismuodon valintaan?</a:t>
            </a:r>
          </a:p>
          <a:p>
            <a:r>
              <a:rPr lang="fi-FI" baseline="0" dirty="0" smtClean="0"/>
              <a:t>Radikaalien skenaarioiden arviointi</a:t>
            </a:r>
          </a:p>
          <a:p>
            <a:r>
              <a:rPr lang="fi-FI" baseline="0" dirty="0" smtClean="0"/>
              <a:t>Nettimallit</a:t>
            </a:r>
          </a:p>
          <a:p>
            <a:r>
              <a:rPr lang="fi-FI" baseline="0" dirty="0" smtClean="0"/>
              <a:t>Päätelmiä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E548-2669-4E12-BCAB-4F2414A0AB1C}" type="datetime1">
              <a:rPr lang="fi-FI" smtClean="0"/>
              <a:t>5.6.2016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Pienhiukkasten päästöarviot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C5FF-B1C1-4ECD-AD42-3AE7E8A94F60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YM raportteja 16/2016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5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Ilmansaasteiden ja</a:t>
            </a:r>
            <a:r>
              <a:rPr lang="fi-FI" baseline="0" dirty="0" smtClean="0"/>
              <a:t> liikenneonnettomuuksien tautitaakka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AF84-0A13-4A16-9114-314828034BC5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4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YM raportteja 16/2016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03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Whole-hanke</a:t>
            </a:r>
            <a:r>
              <a:rPr lang="fi-FI" dirty="0" smtClean="0"/>
              <a:t>: kokonaiskuva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E323-080B-4D48-8354-73DAD4E88B8B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9563"/>
            <a:ext cx="83534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589156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Tainio </a:t>
            </a:r>
            <a:r>
              <a:rPr lang="fi-FI" dirty="0" err="1" smtClean="0"/>
              <a:t>ym</a:t>
            </a:r>
            <a:r>
              <a:rPr lang="fi-FI" dirty="0" smtClean="0"/>
              <a:t>, </a:t>
            </a:r>
            <a:r>
              <a:rPr lang="fi-FI" dirty="0" err="1" smtClean="0"/>
              <a:t>WHOLE-hanke</a:t>
            </a:r>
            <a:r>
              <a:rPr lang="fi-FI" dirty="0" smtClean="0"/>
              <a:t>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6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Ilmansaasteet vs. pyöräily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7F9-538A-4AE9-9156-B08B92C7A2D2}" type="datetime1">
              <a:rPr lang="fi-FI" smtClean="0"/>
              <a:t>5.6.2016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67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6087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Tainio et </a:t>
            </a:r>
            <a:r>
              <a:rPr lang="fi-FI" dirty="0" err="1" smtClean="0"/>
              <a:t>al</a:t>
            </a:r>
            <a:r>
              <a:rPr lang="fi-FI" dirty="0" smtClean="0"/>
              <a:t> </a:t>
            </a:r>
            <a:r>
              <a:rPr lang="fi-FI" dirty="0" err="1" smtClean="0"/>
              <a:t>Prev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157"/>
            <a:ext cx="8207375" cy="576362"/>
          </a:xfrm>
        </p:spPr>
        <p:txBody>
          <a:bodyPr/>
          <a:lstStyle/>
          <a:p>
            <a:r>
              <a:rPr lang="fi-FI" dirty="0" smtClean="0"/>
              <a:t>Hyötyliikunnan</a:t>
            </a:r>
            <a:r>
              <a:rPr lang="fi-FI" baseline="0" dirty="0" smtClean="0"/>
              <a:t> vaikutus</a:t>
            </a:r>
            <a:r>
              <a:rPr lang="fi-FI" dirty="0" smtClean="0"/>
              <a:t> eri kaupungeissa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1E1-85A8-4678-BA06-EAD28D0F4948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7" y="548680"/>
            <a:ext cx="798419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2280" y="54452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Rojas-Rueda</a:t>
            </a:r>
            <a:r>
              <a:rPr lang="fi-FI" dirty="0" smtClean="0"/>
              <a:t> et al.,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0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Katukuilut</a:t>
            </a:r>
            <a:r>
              <a:rPr lang="fi-FI" baseline="0" dirty="0" smtClean="0"/>
              <a:t> ja terveys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2E7A-7094-4B47-ABF4-6133C9127E9B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664"/>
            <a:ext cx="9143999" cy="56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57920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Kollanus</a:t>
            </a:r>
            <a:r>
              <a:rPr lang="fi-FI" dirty="0" smtClean="0"/>
              <a:t> ym.,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3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Viherympäristöjen</a:t>
            </a:r>
            <a:r>
              <a:rPr lang="fi-FI" baseline="0" dirty="0" smtClean="0"/>
              <a:t> pitkäaikaisvaikutukset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6A46-6FF3-4550-AC99-9EFCD353AA49}" type="datetime1">
              <a:rPr lang="fi-FI" smtClean="0"/>
              <a:t>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http://fi.opasnet.org/fi/Tiedosto:Liikenne_ja_terveys.pptx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95342" cy="634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Lanki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81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422</TotalTime>
  <Words>590</Words>
  <Application>Microsoft Office PowerPoint</Application>
  <PresentationFormat>On-screen Show (4:3)</PresentationFormat>
  <Paragraphs>134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thl_fi_2014_4-3</vt:lpstr>
      <vt:lpstr>Liikenteen terveysvaikutusten arviointi kaupunkiympäristössä</vt:lpstr>
      <vt:lpstr>Sisältö</vt:lpstr>
      <vt:lpstr>Pienhiukkasten päästöarviot</vt:lpstr>
      <vt:lpstr>Ilmansaasteiden ja liikenneonnettomuuksien tautitaakka</vt:lpstr>
      <vt:lpstr>Whole-hanke: kokonaiskuva</vt:lpstr>
      <vt:lpstr>Ilmansaasteet vs. pyöräily</vt:lpstr>
      <vt:lpstr>Hyötyliikunnan vaikutus eri kaupungeissa</vt:lpstr>
      <vt:lpstr>Katukuilut ja terveys</vt:lpstr>
      <vt:lpstr>Viherympäristöjen pitkäaikaisvaikutukset</vt:lpstr>
      <vt:lpstr>Viheralueiden vaikutus liikkumiseen</vt:lpstr>
      <vt:lpstr>Pyöräilyverkoston vaikutus liikuntaan</vt:lpstr>
      <vt:lpstr>WHOLE: Seuraavat haasteet</vt:lpstr>
      <vt:lpstr>Radikaalit liikenneskenaariot: matkoja yhdistelevä kutsutaksiliikenne</vt:lpstr>
      <vt:lpstr>Nettimallit mahdollistavat yhteistyön ja yksityiskohtaisen tiedon jakamisen</vt:lpstr>
      <vt:lpstr>Suomalaista asiantuntemusta on paljon terveydestä, liikkumisesta ja kaupunkirakenteesta</vt:lpstr>
      <vt:lpstr>Päätelmiä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Liikenteen terveysvaikutusten arviointi kaupunkiympäristössä</dc:title>
  <dc:subject>suomi</dc:subject>
  <dc:creator>Tuomisto Jouni</dc:creator>
  <cp:lastModifiedBy>Tuomisto Jouni</cp:lastModifiedBy>
  <cp:revision>18</cp:revision>
  <dcterms:created xsi:type="dcterms:W3CDTF">2016-06-05T11:42:00Z</dcterms:created>
  <dcterms:modified xsi:type="dcterms:W3CDTF">2016-06-05T18:44:59Z</dcterms:modified>
</cp:coreProperties>
</file>