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61" r:id="rId5"/>
    <p:sldId id="260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83ACF8-5C80-43CF-8331-D4AC5C9825CE}" type="datetimeFigureOut">
              <a:rPr lang="fi-FI"/>
              <a:pPr>
                <a:defRPr/>
              </a:pPr>
              <a:t>13.10.2016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D337C6-4F9C-40A1-93AA-412CD816A6E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6145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 smtClean="0"/>
          </a:p>
          <a:p>
            <a:pPr eaLnBrk="1" hangingPunct="1">
              <a:spcBef>
                <a:spcPct val="0"/>
              </a:spcBef>
            </a:pPr>
            <a:endParaRPr lang="fi-FI" altLang="fi-FI" smtClean="0"/>
          </a:p>
          <a:p>
            <a:pPr eaLnBrk="1" hangingPunct="1"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10244" name="Päivämäärän paikkamerkki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fi-FI" altLang="fi-FI" smtClean="0"/>
          </a:p>
        </p:txBody>
      </p:sp>
      <p:sp>
        <p:nvSpPr>
          <p:cNvPr id="10245" name="Alatunnisteen paikkamerkki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fi-FI" altLang="fi-FI" smtClean="0"/>
          </a:p>
        </p:txBody>
      </p:sp>
      <p:sp>
        <p:nvSpPr>
          <p:cNvPr id="10246" name="Dian numeron paikkamerkki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D1924BF-8E92-4BA8-9C12-69F7E6123C60}" type="slidenum">
              <a:rPr lang="fi-FI" altLang="fi-FI"/>
              <a:pPr/>
              <a:t>6</a:t>
            </a:fld>
            <a:endParaRPr lang="fi-FI" alt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 smtClean="0"/>
          </a:p>
          <a:p>
            <a:pPr eaLnBrk="1" hangingPunct="1">
              <a:spcBef>
                <a:spcPct val="0"/>
              </a:spcBef>
            </a:pPr>
            <a:endParaRPr lang="fi-FI" altLang="fi-FI" smtClean="0"/>
          </a:p>
          <a:p>
            <a:pPr eaLnBrk="1" hangingPunct="1"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12292" name="Päivämäärän paikkamerkki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fi-FI" altLang="fi-FI" smtClean="0"/>
          </a:p>
        </p:txBody>
      </p:sp>
      <p:sp>
        <p:nvSpPr>
          <p:cNvPr id="12293" name="Alatunnisteen paikkamerkki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fi-FI" altLang="fi-FI" smtClean="0"/>
          </a:p>
        </p:txBody>
      </p:sp>
      <p:sp>
        <p:nvSpPr>
          <p:cNvPr id="12294" name="Dian numeron paikkamerkki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48FAEF1-5AB0-4830-871D-1BC18A2068D9}" type="slidenum">
              <a:rPr lang="fi-FI" altLang="fi-FI"/>
              <a:pPr/>
              <a:t>7</a:t>
            </a:fld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932238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FA71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21E7B-9140-49CA-B7D5-4530F00D2276}" type="datetimeFigureOut">
              <a:rPr lang="fi-FI"/>
              <a:pPr>
                <a:defRPr/>
              </a:pPr>
              <a:t>13.10.2016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52167-B5F9-4C42-9DA1-EB013DA2670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4295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ksi teksti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0020" y="785813"/>
            <a:ext cx="109728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78041" y="2000250"/>
            <a:ext cx="9391650" cy="42862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BD00-CE6A-4915-B9EE-17C10D65B276}" type="datetimeFigureOut">
              <a:rPr lang="fi-FI"/>
              <a:pPr>
                <a:defRPr/>
              </a:pPr>
              <a:t>13.10.2016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A5C22-A651-44C5-911A-B25F8047A6C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2594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teksti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0020" y="785813"/>
            <a:ext cx="109728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0020" y="2000250"/>
            <a:ext cx="4315327" cy="42862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5189620" y="2000250"/>
            <a:ext cx="4315327" cy="42862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CAE02-4908-4F12-B348-2332EF34B1F9}" type="datetimeFigureOut">
              <a:rPr lang="fi-FI"/>
              <a:pPr>
                <a:defRPr/>
              </a:pPr>
              <a:t>13.10.2016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B780BD3-0FE8-47B2-8CE9-59E86AA7C3A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8435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0020" y="785813"/>
            <a:ext cx="109728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0021" y="2000250"/>
            <a:ext cx="3529264" cy="42862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4443664" y="2000250"/>
            <a:ext cx="5005136" cy="4286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1B5FC-96FE-4E23-8715-F765F1E91F12}" type="datetimeFigureOut">
              <a:rPr lang="fi-FI"/>
              <a:pPr>
                <a:defRPr/>
              </a:pPr>
              <a:t>13.10.2016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97B7BEB-0819-4B3E-8841-77ABDD98507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7219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0020" y="785813"/>
            <a:ext cx="109728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0020" y="2000250"/>
            <a:ext cx="4251015" cy="428625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5102535" y="1998663"/>
            <a:ext cx="4251015" cy="4286250"/>
          </a:xfrm>
        </p:spPr>
        <p:txBody>
          <a:bodyPr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3E0AD-B443-4A97-BE23-7DB31ED20D29}" type="datetimeFigureOut">
              <a:rPr lang="fi-FI"/>
              <a:pPr>
                <a:defRPr/>
              </a:pPr>
              <a:t>13.10.2016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685ABE2-F4BB-4516-A8A5-A1182AA314F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0909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okosivu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6DB1D-6124-4873-A5E9-B0FEDC9315A3}" type="datetimeFigureOut">
              <a:rPr lang="fi-FI"/>
              <a:pPr>
                <a:defRPr/>
              </a:pPr>
              <a:t>13.10.2016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B591B-33B8-40BF-8182-E887B1EED39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4503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1D86-0BD2-4314-AEBA-49F0B608AFDA}" type="datetimeFigureOut">
              <a:rPr lang="fi-FI"/>
              <a:pPr>
                <a:defRPr/>
              </a:pPr>
              <a:t>13.10.2016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BD29C-F50F-4AEB-BF25-815976E6438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5058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746125" y="7858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746125" y="2000250"/>
            <a:ext cx="93916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tekstin perustyylejä napsauttamalla</a:t>
            </a:r>
          </a:p>
          <a:p>
            <a:pPr lvl="1"/>
            <a:r>
              <a:rPr lang="en-US" altLang="fi-FI" smtClean="0"/>
              <a:t>toinen taso</a:t>
            </a:r>
          </a:p>
          <a:p>
            <a:pPr lvl="2"/>
            <a:r>
              <a:rPr lang="en-US" altLang="fi-FI" smtClean="0"/>
              <a:t>kolmas taso</a:t>
            </a:r>
          </a:p>
          <a:p>
            <a:pPr lvl="3"/>
            <a:r>
              <a:rPr lang="en-US" altLang="fi-FI" smtClean="0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998913" y="635793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542D99-9415-4671-8AAD-51539C6ADAC2}" type="datetimeFigureOut">
              <a:rPr lang="fi-FI"/>
              <a:pPr>
                <a:defRPr/>
              </a:pPr>
              <a:t>13.10.2016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42315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55650" y="6357938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E8E8E"/>
                </a:solidFill>
                <a:latin typeface="Arial" charset="0"/>
                <a:cs typeface="Arial" charset="0"/>
              </a:defRPr>
            </a:lvl1pPr>
          </a:lstStyle>
          <a:p>
            <a:fld id="{04E3459B-754D-4B7A-801B-0536B764683C}" type="slidenum">
              <a:rPr lang="fi-FI" altLang="fi-FI"/>
              <a:pPr/>
              <a:t>‹#›</a:t>
            </a:fld>
            <a:endParaRPr lang="fi-FI" altLang="fi-FI"/>
          </a:p>
        </p:txBody>
      </p:sp>
      <p:pic>
        <p:nvPicPr>
          <p:cNvPr id="1031" name="Kuva 8" descr="Ymk_Fin_RGB_png_50572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6" t="-59558" r="-6667"/>
          <a:stretch>
            <a:fillRect/>
          </a:stretch>
        </p:blipFill>
        <p:spPr bwMode="auto">
          <a:xfrm>
            <a:off x="0" y="0"/>
            <a:ext cx="26431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Kuva 9" descr="YMK-logo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35" b="14075"/>
          <a:stretch>
            <a:fillRect/>
          </a:stretch>
        </p:blipFill>
        <p:spPr bwMode="auto">
          <a:xfrm>
            <a:off x="10448925" y="5214938"/>
            <a:ext cx="17430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1" r:id="rId6"/>
    <p:sldLayoutId id="2147483690" r:id="rId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algn="l" defTabSz="6858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58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58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58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58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defTabSz="6858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defTabSz="6858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defTabSz="6858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257175" indent="-257175" algn="l" defTabSz="685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itchFamily="34" charset="0"/>
        </a:defRPr>
      </a:lvl1pPr>
      <a:lvl2pPr marL="557213" indent="-214313" algn="l" defTabSz="685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Arial" panose="020B0604020202020204" pitchFamily="34" charset="0"/>
          <a:ea typeface="+mn-ea"/>
          <a:cs typeface="Arial" pitchFamily="34" charset="0"/>
        </a:defRPr>
      </a:lvl2pPr>
      <a:lvl3pPr marL="857250" indent="-171450" algn="l" defTabSz="685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itchFamily="34" charset="0"/>
        </a:defRPr>
      </a:lvl3pPr>
      <a:lvl4pPr marL="1200150" indent="-171450" algn="l" defTabSz="685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itchFamily="34" charset="0"/>
        </a:defRPr>
      </a:lvl4pPr>
      <a:lvl5pPr marL="1543050" indent="-171450" algn="l" defTabSz="6858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nergiaopas.fi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nergiaopas.fi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ctrTitle"/>
          </p:nvPr>
        </p:nvSpPr>
        <p:spPr>
          <a:xfrm>
            <a:off x="1214438" y="2578100"/>
            <a:ext cx="9144000" cy="2387600"/>
          </a:xfrm>
        </p:spPr>
        <p:txBody>
          <a:bodyPr/>
          <a:lstStyle/>
          <a:p>
            <a:pPr eaLnBrk="1" hangingPunct="1"/>
            <a:r>
              <a:rPr lang="fi-FI" altLang="fi-FI" smtClean="0">
                <a:latin typeface="Arial" charset="0"/>
                <a:cs typeface="Arial" charset="0"/>
              </a:rPr>
              <a:t>Energiarenessanssi</a:t>
            </a:r>
            <a:br>
              <a:rPr lang="fi-FI" altLang="fi-FI" smtClean="0">
                <a:latin typeface="Arial" charset="0"/>
                <a:cs typeface="Arial" charset="0"/>
              </a:rPr>
            </a:br>
            <a:r>
              <a:rPr lang="fi-FI" altLang="fi-FI" smtClean="0">
                <a:latin typeface="Arial" charset="0"/>
                <a:cs typeface="Arial" charset="0"/>
              </a:rPr>
              <a:t>Mahdollisuudet ja haasteet</a:t>
            </a:r>
            <a:br>
              <a:rPr lang="fi-FI" altLang="fi-FI" smtClean="0">
                <a:latin typeface="Arial" charset="0"/>
                <a:cs typeface="Arial" charset="0"/>
              </a:rPr>
            </a:br>
            <a:endParaRPr lang="fi-FI" altLang="fi-FI" smtClean="0">
              <a:latin typeface="Arial" charset="0"/>
              <a:cs typeface="Arial" charset="0"/>
            </a:endParaRPr>
          </a:p>
        </p:txBody>
      </p:sp>
      <p:pic>
        <p:nvPicPr>
          <p:cNvPr id="4099" name="Picture 2" descr="Kuluttajien energianeuvon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kstiruutu 3"/>
          <p:cNvSpPr txBox="1">
            <a:spLocks noChangeArrowheads="1"/>
          </p:cNvSpPr>
          <p:nvPr/>
        </p:nvSpPr>
        <p:spPr bwMode="auto">
          <a:xfrm>
            <a:off x="3560763" y="4876800"/>
            <a:ext cx="440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/>
              <a:t>Hallitus</a:t>
            </a:r>
          </a:p>
        </p:txBody>
      </p:sp>
      <p:sp>
        <p:nvSpPr>
          <p:cNvPr id="5123" name="Tekstiruutu 4"/>
          <p:cNvSpPr txBox="1">
            <a:spLocks noChangeArrowheads="1"/>
          </p:cNvSpPr>
          <p:nvPr/>
        </p:nvSpPr>
        <p:spPr bwMode="auto">
          <a:xfrm>
            <a:off x="3675063" y="606425"/>
            <a:ext cx="2792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/>
              <a:t>Huolto</a:t>
            </a:r>
          </a:p>
        </p:txBody>
      </p:sp>
      <p:sp>
        <p:nvSpPr>
          <p:cNvPr id="5124" name="Tekstiruutu 5"/>
          <p:cNvSpPr txBox="1">
            <a:spLocks noChangeArrowheads="1"/>
          </p:cNvSpPr>
          <p:nvPr/>
        </p:nvSpPr>
        <p:spPr bwMode="auto">
          <a:xfrm>
            <a:off x="3432175" y="5745163"/>
            <a:ext cx="2149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/>
              <a:t>Isännöinti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2400"/>
          </a:p>
        </p:txBody>
      </p:sp>
      <p:sp>
        <p:nvSpPr>
          <p:cNvPr id="5125" name="Tekstiruutu 8"/>
          <p:cNvSpPr txBox="1">
            <a:spLocks noChangeArrowheads="1"/>
          </p:cNvSpPr>
          <p:nvPr/>
        </p:nvSpPr>
        <p:spPr bwMode="auto">
          <a:xfrm>
            <a:off x="3432175" y="3305175"/>
            <a:ext cx="2151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/>
              <a:t>Asukkaat</a:t>
            </a:r>
          </a:p>
        </p:txBody>
      </p:sp>
      <p:sp>
        <p:nvSpPr>
          <p:cNvPr id="5126" name="Tekstiruutu 9"/>
          <p:cNvSpPr txBox="1">
            <a:spLocks noChangeArrowheads="1"/>
          </p:cNvSpPr>
          <p:nvPr/>
        </p:nvSpPr>
        <p:spPr bwMode="auto">
          <a:xfrm>
            <a:off x="3481388" y="1330325"/>
            <a:ext cx="2151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/>
              <a:t>Taloyhtiö</a:t>
            </a:r>
          </a:p>
        </p:txBody>
      </p:sp>
      <p:sp>
        <p:nvSpPr>
          <p:cNvPr id="5127" name="Tekstiruutu 12"/>
          <p:cNvSpPr txBox="1">
            <a:spLocks noChangeArrowheads="1"/>
          </p:cNvSpPr>
          <p:nvPr/>
        </p:nvSpPr>
        <p:spPr bwMode="auto">
          <a:xfrm>
            <a:off x="3397250" y="4300538"/>
            <a:ext cx="3419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/>
              <a:t>Osakkaat</a:t>
            </a:r>
          </a:p>
        </p:txBody>
      </p:sp>
      <p:sp>
        <p:nvSpPr>
          <p:cNvPr id="2" name="Ellipsi 1"/>
          <p:cNvSpPr/>
          <p:nvPr/>
        </p:nvSpPr>
        <p:spPr>
          <a:xfrm>
            <a:off x="3355975" y="2867025"/>
            <a:ext cx="1516063" cy="13795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2792413" y="2260600"/>
            <a:ext cx="2651125" cy="261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2279650" y="1882775"/>
            <a:ext cx="3698875" cy="347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1725613" y="1133475"/>
            <a:ext cx="4710112" cy="4521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1" name="Tekstiruutu 20"/>
          <p:cNvSpPr txBox="1"/>
          <p:nvPr/>
        </p:nvSpPr>
        <p:spPr>
          <a:xfrm>
            <a:off x="7850188" y="201613"/>
            <a:ext cx="4294187" cy="5170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200" dirty="0">
                <a:latin typeface="+mn-lt"/>
              </a:rPr>
              <a:t>Sidosryhmät</a:t>
            </a:r>
            <a:br>
              <a:rPr lang="fi-FI" sz="2200" dirty="0">
                <a:latin typeface="+mn-lt"/>
              </a:rPr>
            </a:br>
            <a:r>
              <a:rPr lang="fi-FI" sz="2200" dirty="0">
                <a:latin typeface="+mn-lt"/>
              </a:rPr>
              <a:t>Muut kuin kaupungin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sz="2200" dirty="0">
                <a:latin typeface="+mn-lt"/>
              </a:rPr>
              <a:t>Kiinteistöliitto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sz="2200" dirty="0">
                <a:latin typeface="+mn-lt"/>
              </a:rPr>
              <a:t>Isännöintiliitto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sz="2200" dirty="0">
                <a:latin typeface="+mn-lt"/>
              </a:rPr>
              <a:t>Palveluntarjoajat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sz="2200" dirty="0">
                <a:latin typeface="+mn-lt"/>
              </a:rPr>
              <a:t>Asukasyhdistykset ja järjestöt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sz="2200" dirty="0">
                <a:latin typeface="+mn-lt"/>
              </a:rPr>
              <a:t>Muut taloyhtiöt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sz="22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200" dirty="0">
                <a:latin typeface="+mn-lt"/>
              </a:rPr>
              <a:t>Kaupungin sidosryhmät: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sz="2200" dirty="0">
                <a:latin typeface="+mn-lt"/>
              </a:rPr>
              <a:t> PKS energianeuvonta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sz="2200" dirty="0">
                <a:latin typeface="+mn-lt"/>
              </a:rPr>
              <a:t>Viranomaiset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sz="2200" dirty="0">
                <a:latin typeface="+mn-lt"/>
              </a:rPr>
              <a:t>Muu neuvontapalvelu?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sz="2200" dirty="0">
                <a:latin typeface="+mn-lt"/>
              </a:rPr>
              <a:t>HSY/HSL (Jäte, ilmasto, liikenne)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sz="2200" dirty="0">
                <a:latin typeface="+mn-lt"/>
              </a:rPr>
              <a:t>Helen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fi-FI" sz="2200" dirty="0">
              <a:latin typeface="+mn-lt"/>
            </a:endParaRPr>
          </a:p>
        </p:txBody>
      </p:sp>
      <p:sp>
        <p:nvSpPr>
          <p:cNvPr id="22" name="Ellipsi 21"/>
          <p:cNvSpPr/>
          <p:nvPr/>
        </p:nvSpPr>
        <p:spPr>
          <a:xfrm>
            <a:off x="1163638" y="407988"/>
            <a:ext cx="5937250" cy="5891212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cxnSp>
        <p:nvCxnSpPr>
          <p:cNvPr id="11" name="Suora nuoliyhdysviiva 10"/>
          <p:cNvCxnSpPr/>
          <p:nvPr/>
        </p:nvCxnSpPr>
        <p:spPr>
          <a:xfrm>
            <a:off x="7161213" y="2867025"/>
            <a:ext cx="544512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nuoliyhdysviiva 22"/>
          <p:cNvCxnSpPr/>
          <p:nvPr/>
        </p:nvCxnSpPr>
        <p:spPr>
          <a:xfrm flipH="1" flipV="1">
            <a:off x="7161213" y="3994150"/>
            <a:ext cx="534987" cy="1111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uorakulmio 23"/>
          <p:cNvSpPr/>
          <p:nvPr/>
        </p:nvSpPr>
        <p:spPr>
          <a:xfrm>
            <a:off x="7705725" y="153988"/>
            <a:ext cx="4284663" cy="6310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uv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665163"/>
            <a:ext cx="915670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i 4"/>
          <p:cNvSpPr/>
          <p:nvPr/>
        </p:nvSpPr>
        <p:spPr>
          <a:xfrm>
            <a:off x="2881313" y="904875"/>
            <a:ext cx="1231900" cy="1155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v</a:t>
            </a:r>
          </a:p>
        </p:txBody>
      </p:sp>
      <p:sp>
        <p:nvSpPr>
          <p:cNvPr id="7" name="Ellipsi 6"/>
          <p:cNvSpPr/>
          <p:nvPr/>
        </p:nvSpPr>
        <p:spPr>
          <a:xfrm>
            <a:off x="4138613" y="928688"/>
            <a:ext cx="1231900" cy="1155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9" name="Ellipsi 8"/>
          <p:cNvSpPr/>
          <p:nvPr/>
        </p:nvSpPr>
        <p:spPr>
          <a:xfrm>
            <a:off x="2360613" y="2085975"/>
            <a:ext cx="1231900" cy="1155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2" name="Suorakulmio 11"/>
          <p:cNvSpPr/>
          <p:nvPr/>
        </p:nvSpPr>
        <p:spPr>
          <a:xfrm>
            <a:off x="1905000" y="498475"/>
            <a:ext cx="3614738" cy="625792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3" name="Suorakulmio 12"/>
          <p:cNvSpPr/>
          <p:nvPr/>
        </p:nvSpPr>
        <p:spPr>
          <a:xfrm>
            <a:off x="5519738" y="498475"/>
            <a:ext cx="6138862" cy="625792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8200" name="Tekstiruutu 15"/>
          <p:cNvSpPr txBox="1">
            <a:spLocks noChangeArrowheads="1"/>
          </p:cNvSpPr>
          <p:nvPr/>
        </p:nvSpPr>
        <p:spPr bwMode="auto">
          <a:xfrm>
            <a:off x="3286125" y="5265738"/>
            <a:ext cx="8804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Calibri" pitchFamily="34" charset="0"/>
              </a:rPr>
              <a:t>			Urakoitsijat				Huolto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Calibri" pitchFamily="34" charset="0"/>
              </a:rPr>
              <a:t>			Valvova viranomainen</a:t>
            </a:r>
          </a:p>
        </p:txBody>
      </p:sp>
      <p:cxnSp>
        <p:nvCxnSpPr>
          <p:cNvPr id="21" name="Suora nuoliyhdysviiva 20"/>
          <p:cNvCxnSpPr/>
          <p:nvPr/>
        </p:nvCxnSpPr>
        <p:spPr>
          <a:xfrm>
            <a:off x="2578100" y="5232400"/>
            <a:ext cx="8788400" cy="222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02" name="Tekstiruutu 22"/>
          <p:cNvSpPr txBox="1">
            <a:spLocks noChangeArrowheads="1"/>
          </p:cNvSpPr>
          <p:nvPr/>
        </p:nvSpPr>
        <p:spPr bwMode="auto">
          <a:xfrm>
            <a:off x="2705100" y="4832350"/>
            <a:ext cx="386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Calibri" pitchFamily="34" charset="0"/>
              </a:rPr>
              <a:t>Isännöinti/ huolto</a:t>
            </a:r>
          </a:p>
        </p:txBody>
      </p:sp>
      <p:sp>
        <p:nvSpPr>
          <p:cNvPr id="8203" name="Tekstiruutu 23"/>
          <p:cNvSpPr txBox="1">
            <a:spLocks noChangeArrowheads="1"/>
          </p:cNvSpPr>
          <p:nvPr/>
        </p:nvSpPr>
        <p:spPr bwMode="auto">
          <a:xfrm>
            <a:off x="112713" y="2493963"/>
            <a:ext cx="3860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>
                <a:latin typeface="Calibri" pitchFamily="34" charset="0"/>
              </a:rPr>
              <a:t>Lainsäädäntö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>
                <a:latin typeface="Calibri" pitchFamily="34" charset="0"/>
              </a:rPr>
              <a:t>Määräykset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>
                <a:latin typeface="Calibri" pitchFamily="34" charset="0"/>
              </a:rPr>
              <a:t>Strategiset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>
                <a:latin typeface="Calibri" pitchFamily="34" charset="0"/>
              </a:rPr>
              <a:t>linjaukset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>
                <a:latin typeface="Calibri" pitchFamily="34" charset="0"/>
              </a:rPr>
              <a:t>Avustukset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>
              <a:latin typeface="Calibri" pitchFamily="34" charset="0"/>
            </a:endParaRPr>
          </a:p>
        </p:txBody>
      </p:sp>
      <p:sp>
        <p:nvSpPr>
          <p:cNvPr id="27" name="Suorakulmio 26"/>
          <p:cNvSpPr/>
          <p:nvPr/>
        </p:nvSpPr>
        <p:spPr>
          <a:xfrm>
            <a:off x="112713" y="498475"/>
            <a:ext cx="1739900" cy="625792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8205" name="Tekstiruutu 27"/>
          <p:cNvSpPr txBox="1">
            <a:spLocks noChangeArrowheads="1"/>
          </p:cNvSpPr>
          <p:nvPr/>
        </p:nvSpPr>
        <p:spPr bwMode="auto">
          <a:xfrm>
            <a:off x="1905000" y="5776913"/>
            <a:ext cx="38608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Calibri" pitchFamily="34" charset="0"/>
              </a:rPr>
              <a:t>Energianeuvonta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Calibri" pitchFamily="34" charset="0"/>
              </a:rPr>
              <a:t>Kiinteistöliitto/ Isännöintiliitto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Calibri" pitchFamily="34" charset="0"/>
              </a:rPr>
              <a:t>Muut toimijat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>
              <a:latin typeface="Calibri" pitchFamily="34" charset="0"/>
            </a:endParaRPr>
          </a:p>
        </p:txBody>
      </p:sp>
      <p:sp>
        <p:nvSpPr>
          <p:cNvPr id="8206" name="Tekstiruutu 29"/>
          <p:cNvSpPr txBox="1">
            <a:spLocks noChangeArrowheads="1"/>
          </p:cNvSpPr>
          <p:nvPr/>
        </p:nvSpPr>
        <p:spPr bwMode="auto">
          <a:xfrm>
            <a:off x="63500" y="-26988"/>
            <a:ext cx="121285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>
              <a:latin typeface="Calibri" pitchFamily="34" charset="0"/>
            </a:endParaRPr>
          </a:p>
        </p:txBody>
      </p:sp>
      <p:sp>
        <p:nvSpPr>
          <p:cNvPr id="15" name="Tekstiruutu 22"/>
          <p:cNvSpPr txBox="1">
            <a:spLocks noChangeArrowheads="1"/>
          </p:cNvSpPr>
          <p:nvPr/>
        </p:nvSpPr>
        <p:spPr bwMode="auto">
          <a:xfrm>
            <a:off x="3259138" y="5292725"/>
            <a:ext cx="386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Calibri" pitchFamily="34" charset="0"/>
              </a:rPr>
              <a:t>Suunnittelijat</a:t>
            </a:r>
          </a:p>
        </p:txBody>
      </p:sp>
      <p:sp>
        <p:nvSpPr>
          <p:cNvPr id="16" name="Tekstiruutu 27"/>
          <p:cNvSpPr txBox="1">
            <a:spLocks noChangeArrowheads="1"/>
          </p:cNvSpPr>
          <p:nvPr/>
        </p:nvSpPr>
        <p:spPr bwMode="auto">
          <a:xfrm>
            <a:off x="112713" y="5553075"/>
            <a:ext cx="3860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Calibri" pitchFamily="34" charset="0"/>
              </a:rPr>
              <a:t>Viranomaiset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Calibri" pitchFamily="34" charset="0"/>
              </a:rPr>
              <a:t>Asiantuntijat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Calibri" pitchFamily="34" charset="0"/>
              </a:rPr>
              <a:t>Liitot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Calibri" pitchFamily="34" charset="0"/>
              </a:rPr>
              <a:t>Muut toimijat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 animBg="1"/>
      <p:bldP spid="13" grpId="0" animBg="1"/>
      <p:bldP spid="8200" grpId="0"/>
      <p:bldP spid="8202" grpId="0"/>
      <p:bldP spid="8203" grpId="0"/>
      <p:bldP spid="27" grpId="0" animBg="1"/>
      <p:bldP spid="8205" grpId="0"/>
      <p:bldP spid="8206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>
          <a:xfrm>
            <a:off x="746125" y="334963"/>
            <a:ext cx="10972800" cy="1143000"/>
          </a:xfrm>
        </p:spPr>
        <p:txBody>
          <a:bodyPr/>
          <a:lstStyle/>
          <a:p>
            <a:pPr eaLnBrk="1" hangingPunct="1"/>
            <a:r>
              <a:rPr lang="fi-FI" altLang="fi-FI" smtClean="0">
                <a:latin typeface="Arial" charset="0"/>
                <a:cs typeface="Arial" charset="0"/>
              </a:rPr>
              <a:t>Energiarenessanssin haasteet</a:t>
            </a:r>
          </a:p>
        </p:txBody>
      </p:sp>
      <p:sp>
        <p:nvSpPr>
          <p:cNvPr id="7171" name="Sisällön paikkamerkki 2"/>
          <p:cNvSpPr>
            <a:spLocks noGrp="1"/>
          </p:cNvSpPr>
          <p:nvPr>
            <p:ph idx="1"/>
          </p:nvPr>
        </p:nvSpPr>
        <p:spPr>
          <a:xfrm>
            <a:off x="295275" y="1311275"/>
            <a:ext cx="12249150" cy="4286250"/>
          </a:xfrm>
        </p:spPr>
        <p:txBody>
          <a:bodyPr/>
          <a:lstStyle/>
          <a:p>
            <a:pPr eaLnBrk="1" hangingPunct="1"/>
            <a:r>
              <a:rPr lang="fi-FI" altLang="fi-FI" sz="2400" smtClean="0">
                <a:latin typeface="Arial" charset="0"/>
                <a:cs typeface="Arial" charset="0"/>
              </a:rPr>
              <a:t>Rakennuskannan tiedot puutteellisia</a:t>
            </a:r>
          </a:p>
          <a:p>
            <a:pPr eaLnBrk="1" hangingPunct="1"/>
            <a:r>
              <a:rPr lang="fi-FI" altLang="fi-FI" sz="2400" smtClean="0">
                <a:latin typeface="Arial" charset="0"/>
                <a:cs typeface="Arial" charset="0"/>
              </a:rPr>
              <a:t> Kiinteistö- ja rakennusalla paljon haasteita</a:t>
            </a:r>
          </a:p>
          <a:p>
            <a:pPr lvl="2" eaLnBrk="1" hangingPunct="1"/>
            <a:r>
              <a:rPr lang="fi-FI" altLang="fi-FI" sz="2400" smtClean="0">
                <a:latin typeface="Arial" charset="0"/>
                <a:cs typeface="Arial" charset="0"/>
              </a:rPr>
              <a:t> Yksittäisissä hankkeissa mahdotonta saada muutosta aikaan</a:t>
            </a:r>
          </a:p>
          <a:p>
            <a:pPr lvl="2" eaLnBrk="1" hangingPunct="1"/>
            <a:r>
              <a:rPr lang="fi-FI" altLang="fi-FI" sz="2400" smtClean="0">
                <a:latin typeface="Arial" charset="0"/>
                <a:cs typeface="Arial" charset="0"/>
              </a:rPr>
              <a:t> Taloyhtiöillä haaste rahoittaa edes pakollisia korjauksia</a:t>
            </a:r>
          </a:p>
          <a:p>
            <a:pPr lvl="2" eaLnBrk="1" hangingPunct="1"/>
            <a:r>
              <a:rPr lang="fi-FI" altLang="fi-FI" sz="2400" smtClean="0">
                <a:latin typeface="Arial" charset="0"/>
                <a:cs typeface="Arial" charset="0"/>
              </a:rPr>
              <a:t>Määräyksiä voidaan kiertää </a:t>
            </a:r>
            <a:r>
              <a:rPr lang="fi-FI" altLang="fi-FI" sz="2400" smtClean="0">
                <a:latin typeface="Arial" charset="0"/>
                <a:cs typeface="Arial" charset="0"/>
                <a:sym typeface="Wingdings" pitchFamily="2" charset="2"/>
              </a:rPr>
              <a:t> Määräyksillä ilmastotavoitteet ei toteudu</a:t>
            </a:r>
            <a:r>
              <a:rPr lang="fi-FI" altLang="fi-FI" sz="2400" smtClean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fi-FI" altLang="fi-FI" sz="2400" smtClean="0">
                <a:latin typeface="Arial" charset="0"/>
                <a:cs typeface="Arial" charset="0"/>
              </a:rPr>
              <a:t>Miten saada taloyhtiöt kiinnostumaan oman taloyhtiön kehittämisestä sekä ryhmäkorjauksista</a:t>
            </a:r>
          </a:p>
          <a:p>
            <a:pPr lvl="1" eaLnBrk="1" hangingPunct="1"/>
            <a:r>
              <a:rPr lang="fi-FI" altLang="fi-FI" sz="2400" smtClean="0">
                <a:latin typeface="Arial" charset="0"/>
                <a:cs typeface="Arial" charset="0"/>
              </a:rPr>
              <a:t>Kaupungilta puuttuu taho, mikä edistäisi korjausten toteutumista taloyhtiöissä </a:t>
            </a:r>
          </a:p>
          <a:p>
            <a:pPr eaLnBrk="1" hangingPunct="1"/>
            <a:r>
              <a:rPr lang="fi-FI" altLang="fi-FI" sz="2400" smtClean="0">
                <a:latin typeface="Arial" charset="0"/>
                <a:cs typeface="Arial" charset="0"/>
              </a:rPr>
              <a:t>Miten saada kaupungin tavoitteet huomioitua korjauksissa?</a:t>
            </a:r>
          </a:p>
          <a:p>
            <a:pPr lvl="1" eaLnBrk="1" hangingPunct="1"/>
            <a:r>
              <a:rPr lang="fi-FI" altLang="fi-FI" sz="2400" smtClean="0">
                <a:latin typeface="Arial" charset="0"/>
                <a:cs typeface="Arial" charset="0"/>
              </a:rPr>
              <a:t>Kaupungin tulee selkeyttää tavoitteet</a:t>
            </a:r>
          </a:p>
          <a:p>
            <a:pPr eaLnBrk="1" hangingPunct="1"/>
            <a:r>
              <a:rPr lang="fi-FI" altLang="fi-FI" sz="2400" smtClean="0">
                <a:latin typeface="Arial" charset="0"/>
                <a:cs typeface="Arial" charset="0"/>
              </a:rPr>
              <a:t>Miten saadaan kaupungin palvelut asiakaslähtöisiksi?</a:t>
            </a:r>
          </a:p>
          <a:p>
            <a:pPr lvl="1" eaLnBrk="1" hangingPunct="1"/>
            <a:r>
              <a:rPr lang="fi-FI" altLang="fi-FI" sz="2400" smtClean="0">
                <a:latin typeface="Arial" charset="0"/>
                <a:cs typeface="Arial" charset="0"/>
              </a:rPr>
              <a:t> Kaupungin lähestyy taloyhtiöitä monessa asiassa eri taholta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>
          <a:xfrm>
            <a:off x="838200" y="334963"/>
            <a:ext cx="10515600" cy="1325562"/>
          </a:xfrm>
        </p:spPr>
        <p:txBody>
          <a:bodyPr/>
          <a:lstStyle/>
          <a:p>
            <a:pPr eaLnBrk="1" hangingPunct="1"/>
            <a:r>
              <a:rPr lang="fi-FI" altLang="fi-FI" smtClean="0">
                <a:latin typeface="Arial" charset="0"/>
                <a:cs typeface="Arial" charset="0"/>
              </a:rPr>
              <a:t>Ryhmä- ja aluekorjauksen mahdollisuudet</a:t>
            </a:r>
          </a:p>
        </p:txBody>
      </p:sp>
      <p:sp>
        <p:nvSpPr>
          <p:cNvPr id="8195" name="Sisällön paikkamerkki 2"/>
          <p:cNvSpPr>
            <a:spLocks noGrp="1"/>
          </p:cNvSpPr>
          <p:nvPr>
            <p:ph idx="1"/>
          </p:nvPr>
        </p:nvSpPr>
        <p:spPr>
          <a:xfrm>
            <a:off x="838200" y="1430338"/>
            <a:ext cx="11177588" cy="4746625"/>
          </a:xfrm>
        </p:spPr>
        <p:txBody>
          <a:bodyPr/>
          <a:lstStyle/>
          <a:p>
            <a:pPr eaLnBrk="1" hangingPunct="1"/>
            <a:r>
              <a:rPr lang="fi-FI" altLang="fi-FI" sz="2800" smtClean="0">
                <a:latin typeface="Arial" charset="0"/>
                <a:cs typeface="Arial" charset="0"/>
              </a:rPr>
              <a:t>Samat korjaustarpeet laajoilla samaan aikaan rakennetuilla alueilla</a:t>
            </a:r>
          </a:p>
          <a:p>
            <a:pPr eaLnBrk="1" hangingPunct="1"/>
            <a:r>
              <a:rPr lang="fi-FI" altLang="fi-FI" sz="2800" smtClean="0">
                <a:latin typeface="Arial" charset="0"/>
                <a:cs typeface="Arial" charset="0"/>
              </a:rPr>
              <a:t>Voidaan samanaikaisesti uudistaa alueen infra sekä rakennukset</a:t>
            </a:r>
          </a:p>
          <a:p>
            <a:pPr eaLnBrk="1" hangingPunct="1"/>
            <a:r>
              <a:rPr lang="fi-FI" altLang="fi-FI" sz="2800" smtClean="0">
                <a:latin typeface="Arial" charset="0"/>
                <a:cs typeface="Arial" charset="0"/>
              </a:rPr>
              <a:t>Mahdollisuus edistää kaupungin tavoitteiden toteutumista</a:t>
            </a:r>
          </a:p>
          <a:p>
            <a:pPr lvl="1" eaLnBrk="1" hangingPunct="1"/>
            <a:r>
              <a:rPr lang="fi-FI" altLang="fi-FI" sz="2800" smtClean="0">
                <a:latin typeface="Arial" charset="0"/>
                <a:cs typeface="Arial" charset="0"/>
              </a:rPr>
              <a:t>Ilmastotavoitteet (energia, liikkumistavat)</a:t>
            </a:r>
          </a:p>
          <a:p>
            <a:pPr lvl="1" eaLnBrk="1" hangingPunct="1"/>
            <a:r>
              <a:rPr lang="fi-FI" altLang="fi-FI" sz="2800" smtClean="0">
                <a:latin typeface="Arial" charset="0"/>
                <a:cs typeface="Arial" charset="0"/>
              </a:rPr>
              <a:t>Sosiaaliset tavoitteet (esteettömyys)</a:t>
            </a:r>
          </a:p>
          <a:p>
            <a:pPr lvl="1" eaLnBrk="1" hangingPunct="1"/>
            <a:r>
              <a:rPr lang="fi-FI" altLang="fi-FI" sz="2800" smtClean="0">
                <a:latin typeface="Arial" charset="0"/>
                <a:cs typeface="Arial" charset="0"/>
              </a:rPr>
              <a:t>Täydennysrakentamistavoitteet</a:t>
            </a:r>
          </a:p>
          <a:p>
            <a:pPr lvl="1" eaLnBrk="1" hangingPunct="1"/>
            <a:r>
              <a:rPr lang="fi-FI" altLang="fi-FI" sz="2800" smtClean="0">
                <a:latin typeface="Arial" charset="0"/>
                <a:cs typeface="Arial" charset="0"/>
              </a:rPr>
              <a:t>Liiketoimintatavoitteet</a:t>
            </a:r>
          </a:p>
          <a:p>
            <a:pPr eaLnBrk="1" hangingPunct="1"/>
            <a:r>
              <a:rPr lang="fi-FI" altLang="fi-FI" sz="2800" smtClean="0">
                <a:latin typeface="Arial" charset="0"/>
                <a:cs typeface="Arial" charset="0"/>
              </a:rPr>
              <a:t>Suuremmat toimijat kiinnostuvat isommista kohteista </a:t>
            </a:r>
          </a:p>
          <a:p>
            <a:pPr lvl="1" eaLnBrk="1" hangingPunct="1"/>
            <a:r>
              <a:rPr lang="fi-FI" altLang="fi-FI" sz="2800" smtClean="0">
                <a:latin typeface="Arial" charset="0"/>
                <a:cs typeface="Arial" charset="0"/>
              </a:rPr>
              <a:t>Suunnitelmat yleensä kattavampia</a:t>
            </a:r>
          </a:p>
          <a:p>
            <a:pPr eaLnBrk="1" hangingPunct="1"/>
            <a:endParaRPr lang="fi-FI" altLang="fi-FI" sz="2800" smtClean="0">
              <a:latin typeface="Arial" charset="0"/>
              <a:cs typeface="Arial" charset="0"/>
            </a:endParaRPr>
          </a:p>
          <a:p>
            <a:pPr lvl="1" eaLnBrk="1" hangingPunct="1"/>
            <a:endParaRPr lang="fi-FI" altLang="fi-FI" sz="2800" smtClean="0">
              <a:latin typeface="Arial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19175" y="930275"/>
            <a:ext cx="7772400" cy="9112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Miten tästä eteenpäin?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fi-FI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endParaRPr lang="fi-FI" dirty="0"/>
          </a:p>
        </p:txBody>
      </p:sp>
      <p:sp>
        <p:nvSpPr>
          <p:cNvPr id="9219" name="Sisällön paikkamerkki 2"/>
          <p:cNvSpPr>
            <a:spLocks noGrp="1"/>
          </p:cNvSpPr>
          <p:nvPr>
            <p:ph idx="1"/>
          </p:nvPr>
        </p:nvSpPr>
        <p:spPr>
          <a:xfrm>
            <a:off x="566738" y="1841500"/>
            <a:ext cx="9874250" cy="5607050"/>
          </a:xfrm>
        </p:spPr>
        <p:txBody>
          <a:bodyPr/>
          <a:lstStyle/>
          <a:p>
            <a:pPr eaLnBrk="1" hangingPunct="1"/>
            <a:r>
              <a:rPr lang="fi-FI" altLang="fi-FI" sz="2400" smtClean="0">
                <a:latin typeface="Arial" charset="0"/>
                <a:cs typeface="Arial" charset="0"/>
              </a:rPr>
              <a:t>Hankkeita ja hakuja</a:t>
            </a:r>
          </a:p>
          <a:p>
            <a:pPr lvl="1" eaLnBrk="1" hangingPunct="1"/>
            <a:r>
              <a:rPr lang="fi-FI" altLang="fi-FI" sz="2400" smtClean="0">
                <a:latin typeface="Arial" charset="0"/>
                <a:cs typeface="Arial" charset="0"/>
              </a:rPr>
              <a:t>PKS kuluttajien energianeuvontahanke taloyhtiöille -&gt; neuvonta siirtyy ilmastoinfoon 2017 (kokemukset arvokkaita)</a:t>
            </a:r>
          </a:p>
          <a:p>
            <a:pPr lvl="1" eaLnBrk="1" hangingPunct="1"/>
            <a:r>
              <a:rPr lang="fi-FI" altLang="fi-FI" sz="2400" smtClean="0">
                <a:latin typeface="Arial" charset="0"/>
                <a:cs typeface="Arial" charset="0"/>
              </a:rPr>
              <a:t>Lähiöprojekti (energian painoarvo kasvussa)</a:t>
            </a:r>
          </a:p>
          <a:p>
            <a:pPr lvl="1" eaLnBrk="1" hangingPunct="1"/>
            <a:r>
              <a:rPr lang="fi-FI" altLang="fi-FI" sz="2400" smtClean="0">
                <a:latin typeface="Arial" charset="0"/>
                <a:cs typeface="Arial" charset="0"/>
              </a:rPr>
              <a:t>MySmartLife EU Horizon Hanke (Merihaka-Kalasatama-Viikki) alkaa pian, älykkäitä energia- ja liikenneratkaisuja, lämmönsäästöä Merihaassa, valaistusratkaisuja, potentiaalikartoitusta, energiarenessanssin aloitusta, energiakarttoja, (kaupunki, FV,  Helen, VTT, startuppeja, Hampuri, Nantes)</a:t>
            </a:r>
          </a:p>
          <a:p>
            <a:pPr lvl="1" eaLnBrk="1" hangingPunct="1"/>
            <a:r>
              <a:rPr lang="fi-FI" altLang="fi-FI" sz="2400" smtClean="0">
                <a:latin typeface="Arial" charset="0"/>
                <a:cs typeface="Arial" charset="0"/>
              </a:rPr>
              <a:t>Haussa Acces EU-hanke, esteiden voittaminen taloyhtiöiden matalaenergiasaneerauksissa (VTT, kaupunki, partnerit)</a:t>
            </a:r>
          </a:p>
        </p:txBody>
      </p:sp>
      <p:sp>
        <p:nvSpPr>
          <p:cNvPr id="9220" name="Dian numeron paikkamerkki 5"/>
          <p:cNvSpPr txBox="1">
            <a:spLocks/>
          </p:cNvSpPr>
          <p:nvPr/>
        </p:nvSpPr>
        <p:spPr bwMode="auto">
          <a:xfrm>
            <a:off x="3981450" y="6078538"/>
            <a:ext cx="1846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i-FI" altLang="fi-FI" sz="600" b="1">
                <a:solidFill>
                  <a:schemeClr val="bg1"/>
                </a:solidFill>
                <a:latin typeface="Calibri" pitchFamily="34" charset="0"/>
              </a:rPr>
              <a:t>Photo: Diaidea Oy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>
          <a:xfrm>
            <a:off x="1019175" y="554038"/>
            <a:ext cx="7772400" cy="911225"/>
          </a:xfrm>
        </p:spPr>
        <p:txBody>
          <a:bodyPr/>
          <a:lstStyle/>
          <a:p>
            <a:pPr eaLnBrk="1" hangingPunct="1"/>
            <a:r>
              <a:rPr lang="fi-FI" altLang="fi-FI" smtClean="0">
                <a:latin typeface="Arial" charset="0"/>
                <a:cs typeface="Arial" charset="0"/>
              </a:rPr>
              <a:t>Mahdollisia tulevaisuuden suuntia</a:t>
            </a:r>
          </a:p>
        </p:txBody>
      </p:sp>
      <p:sp>
        <p:nvSpPr>
          <p:cNvPr id="18435" name="Sisällön paikkamerkki 2"/>
          <p:cNvSpPr>
            <a:spLocks noGrp="1"/>
          </p:cNvSpPr>
          <p:nvPr>
            <p:ph idx="1"/>
          </p:nvPr>
        </p:nvSpPr>
        <p:spPr>
          <a:xfrm>
            <a:off x="695325" y="1250950"/>
            <a:ext cx="9874250" cy="56070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fi-FI" altLang="fi-FI" sz="2600" dirty="0" smtClean="0"/>
              <a:t>Hankkeiden ja kaupungin toimintojen organisointi selkeäksi palveluksi</a:t>
            </a:r>
            <a:r>
              <a:rPr lang="fi-FI" altLang="fi-FI" sz="2600" dirty="0" smtClean="0">
                <a:sym typeface="Wingdings" panose="05000000000000000000" pitchFamily="2" charset="2"/>
              </a:rPr>
              <a:t> Kaupungin palvelut osaksi alan palveluita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fi-FI" sz="2600" dirty="0"/>
              <a:t>Potentiaalien kartoitus (Hot Spotit) ja resurssien suuntaus </a:t>
            </a:r>
            <a:endParaRPr lang="fi-FI" altLang="fi-FI" sz="2600" dirty="0" smtClean="0">
              <a:sym typeface="Wingdings" panose="05000000000000000000" pitchFamily="2" charset="2"/>
            </a:endParaRP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fi-FI" altLang="fi-FI" sz="2600" dirty="0" smtClean="0">
                <a:sym typeface="Wingdings" panose="05000000000000000000" pitchFamily="2" charset="2"/>
              </a:rPr>
              <a:t>Kaupungille selkeät tavoitteet, indikaattorit ja seuranta</a:t>
            </a:r>
            <a:endParaRPr lang="fi-FI" altLang="fi-FI" sz="26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fi-FI" altLang="fi-FI" sz="2600" dirty="0" smtClean="0"/>
              <a:t>Kaupungin ja kiinteistö- ja rakennusalan sidosryhmäverkoston perustaminen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fi-FI" altLang="fi-FI" sz="2600" dirty="0" smtClean="0"/>
              <a:t>Taloyhtiöverkoston perustaminen </a:t>
            </a:r>
          </a:p>
          <a:p>
            <a:pPr marL="257175" lvl="1" indent="-257175" eaLnBrk="1" hangingPunct="1">
              <a:buFont typeface="Arial" panose="020B0604020202020204" pitchFamily="34" charset="0"/>
              <a:buChar char="•"/>
              <a:defRPr/>
            </a:pPr>
            <a:r>
              <a:rPr lang="fi-FI" sz="2600" dirty="0" smtClean="0"/>
              <a:t>Taloudelliset kannustimien pilotointi</a:t>
            </a:r>
          </a:p>
          <a:p>
            <a:pPr marL="257175" lvl="1" indent="-257175" eaLnBrk="1" hangingPunct="1">
              <a:buFont typeface="Arial" panose="020B0604020202020204" pitchFamily="34" charset="0"/>
              <a:buChar char="•"/>
              <a:defRPr/>
            </a:pPr>
            <a:r>
              <a:rPr lang="fi-FI" sz="2600" dirty="0" smtClean="0"/>
              <a:t>Piloteista tulee muodostaa kaupungille pysyviä palveluratkaisuja</a:t>
            </a:r>
            <a:endParaRPr lang="fi-FI" altLang="fi-FI" sz="26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fi-FI" altLang="fi-FI" sz="3200" dirty="0" smtClean="0">
                <a:solidFill>
                  <a:schemeClr val="accent2">
                    <a:lumMod val="75000"/>
                  </a:schemeClr>
                </a:solidFill>
              </a:rPr>
              <a:t>Kaupungilta puuttuu taho näiden toteuttamiseen                             </a:t>
            </a:r>
            <a:r>
              <a:rPr lang="fi-FI" altLang="fi-FI" sz="32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fi-FI" altLang="fi-FI" sz="3200" dirty="0" smtClean="0">
                <a:sym typeface="Wingdings" panose="05000000000000000000" pitchFamily="2" charset="2"/>
              </a:rPr>
              <a:t> </a:t>
            </a:r>
            <a:r>
              <a:rPr lang="fi-FI" altLang="fi-FI" sz="32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Täydennys- ja ryhmäkorjausasiamies viran perustaminen?</a:t>
            </a:r>
            <a:endParaRPr lang="fi-FI" altLang="fi-FI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fi-FI" altLang="fi-FI" sz="2400" dirty="0"/>
          </a:p>
        </p:txBody>
      </p:sp>
      <p:sp>
        <p:nvSpPr>
          <p:cNvPr id="11268" name="Dian numeron paikkamerkki 5"/>
          <p:cNvSpPr txBox="1">
            <a:spLocks/>
          </p:cNvSpPr>
          <p:nvPr/>
        </p:nvSpPr>
        <p:spPr bwMode="auto">
          <a:xfrm>
            <a:off x="3981450" y="6078538"/>
            <a:ext cx="1846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i-FI" altLang="fi-FI" sz="600" b="1">
                <a:solidFill>
                  <a:schemeClr val="bg1"/>
                </a:solidFill>
                <a:latin typeface="Calibri" pitchFamily="34" charset="0"/>
              </a:rPr>
              <a:t>Photo: Diaidea Oy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>
          <a:xfrm>
            <a:off x="2208213" y="29448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mtClean="0">
                <a:solidFill>
                  <a:srgbClr val="FFC000"/>
                </a:solidFill>
              </a:rPr>
              <a:t>Kiitos!</a:t>
            </a:r>
            <a:br>
              <a:rPr lang="fi-FI" altLang="fi-FI" smtClean="0">
                <a:solidFill>
                  <a:srgbClr val="FFC000"/>
                </a:solidFill>
              </a:rPr>
            </a:br>
            <a:endParaRPr lang="fi-FI" altLang="fi-FI" smtClean="0">
              <a:solidFill>
                <a:srgbClr val="FFC000"/>
              </a:solidFill>
            </a:endParaRPr>
          </a:p>
        </p:txBody>
      </p:sp>
      <p:sp>
        <p:nvSpPr>
          <p:cNvPr id="13315" name="Sisällön paikkamerkki 2"/>
          <p:cNvSpPr>
            <a:spLocks noGrp="1"/>
          </p:cNvSpPr>
          <p:nvPr>
            <p:ph idx="1"/>
          </p:nvPr>
        </p:nvSpPr>
        <p:spPr>
          <a:xfrm>
            <a:off x="1992313" y="21336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fi-FI" altLang="fi-FI" smtClean="0">
              <a:latin typeface="Arial" charset="0"/>
              <a:cs typeface="Arial" charset="0"/>
              <a:hlinkClick r:id="rId2"/>
            </a:endParaRPr>
          </a:p>
          <a:p>
            <a:pPr eaLnBrk="1" hangingPunct="1">
              <a:buFont typeface="Arial" charset="0"/>
              <a:buNone/>
            </a:pPr>
            <a:endParaRPr lang="fi-FI" altLang="fi-FI" smtClean="0">
              <a:latin typeface="Arial" charset="0"/>
              <a:cs typeface="Arial" charset="0"/>
            </a:endParaRPr>
          </a:p>
        </p:txBody>
      </p:sp>
      <p:pic>
        <p:nvPicPr>
          <p:cNvPr id="13316" name="Picture 2" descr="Kuluttajien energianeuvon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6042025"/>
            <a:ext cx="42862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Kuv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5732463"/>
            <a:ext cx="3467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ema_suomi">
  <a:themeElements>
    <a:clrScheme name="Ymk_teema_suomi">
      <a:dk1>
        <a:srgbClr val="2C2C2C"/>
      </a:dk1>
      <a:lt1>
        <a:srgbClr val="FFFFFF"/>
      </a:lt1>
      <a:dk2>
        <a:srgbClr val="8FA71F"/>
      </a:dk2>
      <a:lt2>
        <a:srgbClr val="CFDA00"/>
      </a:lt2>
      <a:accent1>
        <a:srgbClr val="89A6C3"/>
      </a:accent1>
      <a:accent2>
        <a:srgbClr val="5395BD"/>
      </a:accent2>
      <a:accent3>
        <a:srgbClr val="8FA71F"/>
      </a:accent3>
      <a:accent4>
        <a:srgbClr val="CFDA00"/>
      </a:accent4>
      <a:accent5>
        <a:srgbClr val="FFC000"/>
      </a:accent5>
      <a:accent6>
        <a:srgbClr val="FF6600"/>
      </a:accent6>
      <a:hlink>
        <a:srgbClr val="8FA71F"/>
      </a:hlink>
      <a:folHlink>
        <a:srgbClr val="CFDA00"/>
      </a:folHlink>
    </a:clrScheme>
    <a:fontScheme name="Ympäristökeskus">
      <a:maj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Ympäristökesk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1_teema_suomi" id="{C66E83BB-5CE8-4964-9D96-02A233FA5184}" vid="{35CFA861-082A-4C11-A4AC-677BFCBED35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1_teema_suomi</Template>
  <TotalTime>135</TotalTime>
  <Words>306</Words>
  <Application>Microsoft Office PowerPoint</Application>
  <PresentationFormat>Custom</PresentationFormat>
  <Paragraphs>85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Wingdings</vt:lpstr>
      <vt:lpstr>Times New Roman</vt:lpstr>
      <vt:lpstr>1_teema_suomi</vt:lpstr>
      <vt:lpstr>Energiarenessanssi Mahdollisuudet ja haasteet </vt:lpstr>
      <vt:lpstr>PowerPoint Presentation</vt:lpstr>
      <vt:lpstr>PowerPoint Presentation</vt:lpstr>
      <vt:lpstr>Energiarenessanssin haasteet</vt:lpstr>
      <vt:lpstr>Ryhmä- ja aluekorjauksen mahdollisuudet</vt:lpstr>
      <vt:lpstr>Miten tästä eteenpäin? </vt:lpstr>
      <vt:lpstr>Mahdollisia tulevaisuuden suuntia</vt:lpstr>
      <vt:lpstr>Kiitos! </vt:lpstr>
    </vt:vector>
  </TitlesOfParts>
  <Company>Helsingin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Kuusiola Timo</dc:creator>
  <cp:lastModifiedBy>Tuomisto Jouni</cp:lastModifiedBy>
  <cp:revision>21</cp:revision>
  <dcterms:created xsi:type="dcterms:W3CDTF">2016-09-28T13:14:56Z</dcterms:created>
  <dcterms:modified xsi:type="dcterms:W3CDTF">2016-10-13T12:47:25Z</dcterms:modified>
</cp:coreProperties>
</file>