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7" r:id="rId4"/>
    <p:sldId id="288" r:id="rId5"/>
    <p:sldId id="285" r:id="rId6"/>
    <p:sldId id="270" r:id="rId7"/>
    <p:sldId id="295" r:id="rId8"/>
    <p:sldId id="286" r:id="rId9"/>
    <p:sldId id="289" r:id="rId10"/>
    <p:sldId id="290" r:id="rId11"/>
    <p:sldId id="296" r:id="rId12"/>
    <p:sldId id="291" r:id="rId13"/>
    <p:sldId id="292" r:id="rId14"/>
    <p:sldId id="293" r:id="rId15"/>
    <p:sldId id="294" r:id="rId16"/>
    <p:sldId id="271" r:id="rId17"/>
    <p:sldId id="269" r:id="rId18"/>
    <p:sldId id="266" r:id="rId19"/>
    <p:sldId id="272" r:id="rId20"/>
    <p:sldId id="273" r:id="rId2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323" autoAdjust="0"/>
  </p:normalViewPr>
  <p:slideViewPr>
    <p:cSldViewPr>
      <p:cViewPr varScale="1">
        <p:scale>
          <a:sx n="79" d="100"/>
          <a:sy n="79" d="100"/>
        </p:scale>
        <p:origin x="-246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6919-B6F2-4217-844F-0304D074C01A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0F732-51F5-4147-B308-17D74BA9F2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14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9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58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3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79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28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22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63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39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93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2076" y="4785115"/>
            <a:ext cx="1403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6202-20F0-42C1-92F2-B9005A9654A7}" type="datetimeFigureOut">
              <a:rPr lang="fi-FI" smtClean="0"/>
              <a:t>17.8.2015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2478" y="4777311"/>
            <a:ext cx="17358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4767263"/>
            <a:ext cx="802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" y="4254334"/>
            <a:ext cx="1189325" cy="88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7" y="4860413"/>
            <a:ext cx="3158459" cy="1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opasnet.org/w/Helsinki_energy_decision_20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Helsingin energiapäätös 2015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Tuomisto</a:t>
            </a:r>
          </a:p>
          <a:p>
            <a:r>
              <a:rPr lang="fi-FI" dirty="0" smtClean="0"/>
              <a:t>THL, Kuopio</a:t>
            </a:r>
          </a:p>
        </p:txBody>
      </p:sp>
    </p:spTree>
    <p:extLst>
      <p:ext uri="{BB962C8B-B14F-4D97-AF65-F5344CB8AC3E}">
        <p14:creationId xmlns:p14="http://schemas.microsoft.com/office/powerpoint/2010/main" val="14895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http://en.opasnet.org/en-opwiki/images/d/d4/Helsinki_energy_decision_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20"/>
            <a:ext cx="5106144" cy="50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4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8" y="0"/>
            <a:ext cx="6872236" cy="51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4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73" y="0"/>
            <a:ext cx="6817846" cy="51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0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93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8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11" y="45582"/>
            <a:ext cx="6709253" cy="50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85555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1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Discussion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types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based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level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synthesis</a:t>
            </a:r>
            <a:r>
              <a:rPr lang="fi-FI" baseline="0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discussions</a:t>
            </a:r>
            <a:endParaRPr lang="fi-FI" dirty="0" smtClean="0"/>
          </a:p>
          <a:p>
            <a:r>
              <a:rPr lang="fi-FI" dirty="0" err="1" smtClean="0"/>
              <a:t>Focussed</a:t>
            </a:r>
            <a:r>
              <a:rPr lang="fi-FI" dirty="0" smtClean="0"/>
              <a:t> </a:t>
            </a:r>
            <a:r>
              <a:rPr lang="fi-FI" dirty="0" err="1" smtClean="0"/>
              <a:t>discussions</a:t>
            </a:r>
            <a:r>
              <a:rPr lang="fi-FI" baseline="0" dirty="0" smtClean="0"/>
              <a:t> (on a </a:t>
            </a:r>
            <a:r>
              <a:rPr lang="fi-FI" baseline="0" dirty="0" err="1" smtClean="0"/>
              <a:t>specific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topic</a:t>
            </a:r>
            <a:r>
              <a:rPr lang="fi-FI" baseline="0" dirty="0" smtClean="0"/>
              <a:t>)</a:t>
            </a:r>
          </a:p>
          <a:p>
            <a:r>
              <a:rPr lang="fi-FI" baseline="0" dirty="0" err="1" smtClean="0"/>
              <a:t>Structured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discussions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obeying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rules</a:t>
            </a:r>
            <a:r>
              <a:rPr lang="fi-FI" baseline="0" dirty="0" smtClean="0"/>
              <a:t>)</a:t>
            </a:r>
          </a:p>
          <a:p>
            <a:r>
              <a:rPr lang="fi-FI" baseline="0" dirty="0" err="1" smtClean="0"/>
              <a:t>Variables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quantified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modelled</a:t>
            </a:r>
            <a:r>
              <a:rPr lang="fi-FI" baseline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6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Discussion</a:t>
            </a:r>
            <a:r>
              <a:rPr lang="fi-FI" dirty="0" smtClean="0"/>
              <a:t> as </a:t>
            </a:r>
            <a:r>
              <a:rPr lang="fi-FI" dirty="0" err="1" smtClean="0"/>
              <a:t>source</a:t>
            </a:r>
            <a:r>
              <a:rPr lang="fi-FI" dirty="0" smtClean="0"/>
              <a:t> of data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0"/>
            <a:ext cx="6984776" cy="514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/>
          <a:lstStyle/>
          <a:p>
            <a:r>
              <a:rPr lang="fi-FI" dirty="0" err="1" smtClean="0"/>
              <a:t>Structured</a:t>
            </a:r>
            <a:r>
              <a:rPr lang="fi-FI" dirty="0" smtClean="0"/>
              <a:t> </a:t>
            </a:r>
            <a:r>
              <a:rPr lang="fi-FI" dirty="0" err="1" smtClean="0"/>
              <a:t>discussion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6" y="661735"/>
            <a:ext cx="8816352" cy="4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Yleiskuva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Miksi THL tekee energia-arviointia?</a:t>
            </a:r>
          </a:p>
          <a:p>
            <a:r>
              <a:rPr lang="fi-FI" dirty="0" smtClean="0"/>
              <a:t>Millainen on Sofia-malli?</a:t>
            </a:r>
          </a:p>
          <a:p>
            <a:r>
              <a:rPr lang="fi-FI" dirty="0" smtClean="0"/>
              <a:t>Alustavia tuloksia</a:t>
            </a:r>
          </a:p>
          <a:p>
            <a:r>
              <a:rPr lang="fi-FI" dirty="0" smtClean="0"/>
              <a:t>Työnjako ja ryhmiin jakautuminen</a:t>
            </a:r>
          </a:p>
          <a:p>
            <a:r>
              <a:rPr lang="fi-FI" dirty="0" smtClean="0"/>
              <a:t>Miten tästä eteenpäin?</a:t>
            </a:r>
          </a:p>
        </p:txBody>
      </p:sp>
    </p:spTree>
    <p:extLst>
      <p:ext uri="{BB962C8B-B14F-4D97-AF65-F5344CB8AC3E}">
        <p14:creationId xmlns:p14="http://schemas.microsoft.com/office/powerpoint/2010/main" val="16495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Resolutions</a:t>
            </a:r>
            <a:r>
              <a:rPr lang="fi-FI" dirty="0" smtClean="0"/>
              <a:t> of </a:t>
            </a:r>
            <a:r>
              <a:rPr lang="fi-FI" dirty="0" err="1" smtClean="0"/>
              <a:t>discussions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65"/>
            <a:ext cx="9144000" cy="25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THL tekee arviointia?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Terveys- ja ilmastovaikutukset ansaitsevat tarkempaa</a:t>
            </a:r>
            <a:r>
              <a:rPr lang="fi-FI" baseline="0" dirty="0" smtClean="0"/>
              <a:t> arviointia.</a:t>
            </a:r>
          </a:p>
          <a:p>
            <a:r>
              <a:rPr lang="fi-FI" baseline="0" dirty="0" smtClean="0"/>
              <a:t>Nämä vaikutukset ovat kiinnostavia myös kertaalleen hylättyjen vaihtoehtojen osalta.</a:t>
            </a:r>
          </a:p>
          <a:p>
            <a:r>
              <a:rPr lang="fi-FI" baseline="0" dirty="0" smtClean="0"/>
              <a:t>Yleisenä tavoitteena edistää määrälliseen arviointiin pohjautuvaa yhteiskunnallista keskustelua.</a:t>
            </a:r>
          </a:p>
        </p:txBody>
      </p:sp>
    </p:spTree>
    <p:extLst>
      <p:ext uri="{BB962C8B-B14F-4D97-AF65-F5344CB8AC3E}">
        <p14:creationId xmlns:p14="http://schemas.microsoft.com/office/powerpoint/2010/main" val="19564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energiatasemalli?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Energian kysynnän ja tuotannon pitää vastata toisiaan jatkuvasti.</a:t>
            </a:r>
          </a:p>
          <a:p>
            <a:r>
              <a:rPr lang="fi-FI" dirty="0" smtClean="0"/>
              <a:t>Monien</a:t>
            </a:r>
            <a:r>
              <a:rPr lang="fi-FI" baseline="0" dirty="0" smtClean="0"/>
              <a:t> tuotantomuotojen kokonaisuus on vaikea hahmottaa.</a:t>
            </a:r>
          </a:p>
          <a:p>
            <a:r>
              <a:rPr lang="fi-FI" baseline="0" dirty="0" smtClean="0"/>
              <a:t>Nettimallien avulla asiaa voi opiskella.</a:t>
            </a:r>
          </a:p>
          <a:p>
            <a:r>
              <a:rPr lang="fi-FI" baseline="0" dirty="0" smtClean="0"/>
              <a:t>Sofia-malli osallistuu keskusteluun.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624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major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made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late</a:t>
            </a:r>
            <a:r>
              <a:rPr lang="fi-FI" baseline="0" dirty="0" smtClean="0"/>
              <a:t> 2015.</a:t>
            </a:r>
          </a:p>
          <a:p>
            <a:r>
              <a:rPr lang="fi-FI" dirty="0" smtClean="0"/>
              <a:t>Main </a:t>
            </a:r>
            <a:r>
              <a:rPr lang="fi-FI" dirty="0" err="1" smtClean="0"/>
              <a:t>options</a:t>
            </a:r>
            <a:r>
              <a:rPr lang="fi-FI" dirty="0" smtClean="0"/>
              <a:t>: </a:t>
            </a:r>
          </a:p>
          <a:p>
            <a:pPr lvl="1"/>
            <a:r>
              <a:rPr lang="en-US" dirty="0" smtClean="0"/>
              <a:t>Business as usual (BAU)</a:t>
            </a:r>
          </a:p>
          <a:p>
            <a:pPr lvl="1"/>
            <a:r>
              <a:rPr lang="en-US" dirty="0" err="1" smtClean="0"/>
              <a:t>Hanasaari</a:t>
            </a:r>
            <a:r>
              <a:rPr lang="en-US" dirty="0" smtClean="0"/>
              <a:t> and </a:t>
            </a:r>
            <a:r>
              <a:rPr lang="en-US" dirty="0" err="1" smtClean="0"/>
              <a:t>Salmisaari</a:t>
            </a:r>
            <a:r>
              <a:rPr lang="en-US" dirty="0" smtClean="0"/>
              <a:t> power plants are renovated</a:t>
            </a:r>
          </a:p>
          <a:p>
            <a:pPr lvl="1"/>
            <a:r>
              <a:rPr lang="en-US" dirty="0" smtClean="0"/>
              <a:t>A new power plant is built in </a:t>
            </a:r>
            <a:r>
              <a:rPr lang="en-US" dirty="0" err="1" smtClean="0"/>
              <a:t>Vuosaari</a:t>
            </a:r>
            <a:r>
              <a:rPr lang="en-US" dirty="0" smtClean="0"/>
              <a:t> to burn 80 % wood-based fuel.</a:t>
            </a:r>
            <a:endParaRPr lang="fi-FI" dirty="0" smtClean="0"/>
          </a:p>
          <a:p>
            <a:pPr lvl="1"/>
            <a:r>
              <a:rPr lang="en-US" dirty="0" err="1" smtClean="0"/>
              <a:t>Hanasaari</a:t>
            </a:r>
            <a:r>
              <a:rPr lang="en-US" dirty="0" smtClean="0"/>
              <a:t> power plant is demolished and replaced with apartments. </a:t>
            </a:r>
          </a:p>
          <a:p>
            <a:pPr lvl="1"/>
            <a:r>
              <a:rPr lang="en-US" dirty="0" err="1" smtClean="0"/>
              <a:t>Decentralised</a:t>
            </a:r>
            <a:r>
              <a:rPr lang="en-US" dirty="0" smtClean="0"/>
              <a:t> energy production is built as much as is feasible. </a:t>
            </a:r>
          </a:p>
          <a:p>
            <a:pPr lvl="1"/>
            <a:r>
              <a:rPr lang="en-US" dirty="0" smtClean="0"/>
              <a:t>Massive energy saving campaign to reduce the need of energy. </a:t>
            </a:r>
          </a:p>
          <a:p>
            <a:pPr lvl="1"/>
            <a:r>
              <a:rPr lang="en-US" dirty="0" smtClean="0"/>
              <a:t>District heating from </a:t>
            </a:r>
            <a:r>
              <a:rPr lang="en-US" dirty="0" err="1" smtClean="0"/>
              <a:t>Loviisa</a:t>
            </a:r>
            <a:r>
              <a:rPr lang="en-US" dirty="0" smtClean="0"/>
              <a:t> 3 power plant or </a:t>
            </a:r>
            <a:r>
              <a:rPr lang="en-US" dirty="0" err="1" smtClean="0"/>
              <a:t>Neste</a:t>
            </a:r>
            <a:r>
              <a:rPr lang="en-US" dirty="0" smtClean="0"/>
              <a:t> Oil refinery. </a:t>
            </a:r>
          </a:p>
        </p:txBody>
      </p:sp>
    </p:spTree>
    <p:extLst>
      <p:ext uri="{BB962C8B-B14F-4D97-AF65-F5344CB8AC3E}">
        <p14:creationId xmlns:p14="http://schemas.microsoft.com/office/powerpoint/2010/main" val="20359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online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collaborative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launched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perform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Work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coordinated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THL. </a:t>
            </a:r>
            <a:r>
              <a:rPr lang="fi-FI" baseline="0" dirty="0" err="1" smtClean="0"/>
              <a:t>Anyone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participate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Aim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stimulate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large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public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discussion</a:t>
            </a:r>
            <a:r>
              <a:rPr lang="fi-FI" baseline="0" dirty="0" smtClean="0"/>
              <a:t> to</a:t>
            </a:r>
          </a:p>
          <a:p>
            <a:pPr lvl="1"/>
            <a:r>
              <a:rPr lang="fi-FI" baseline="0" dirty="0" err="1" smtClean="0"/>
              <a:t>improve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quantitative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</a:t>
            </a:r>
            <a:endParaRPr lang="fi-FI" baseline="0" dirty="0" smtClean="0"/>
          </a:p>
          <a:p>
            <a:pPr lvl="1"/>
            <a:r>
              <a:rPr lang="fi-FI" baseline="0" dirty="0" err="1" smtClean="0"/>
              <a:t>Improve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richness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reliability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its</a:t>
            </a:r>
            <a:r>
              <a:rPr lang="fi-FI" baseline="0" dirty="0" smtClean="0"/>
              <a:t> input data.</a:t>
            </a:r>
          </a:p>
          <a:p>
            <a:pPr lvl="0"/>
            <a:r>
              <a:rPr lang="fi-FI" sz="2800" dirty="0" smtClean="0">
                <a:hlinkClick r:id="rId2"/>
              </a:rPr>
              <a:t>http://en.opasnet.org/w/Helsinki_energy_decision_2015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51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97"/>
            <a:ext cx="6850937" cy="51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88" y="0"/>
            <a:ext cx="6849343" cy="51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82" y="-67697"/>
            <a:ext cx="6948263" cy="52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8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212</Words>
  <Application>Microsoft Office PowerPoint</Application>
  <PresentationFormat>On-screen Show (16:9)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Helsingin energiapäätös 2015</vt:lpstr>
      <vt:lpstr>Yleiskuva</vt:lpstr>
      <vt:lpstr>Miksi THL tekee arviointia?</vt:lpstr>
      <vt:lpstr>Miksi energiatasemalli?</vt:lpstr>
      <vt:lpstr>Helsinki energy decision 2015</vt:lpstr>
      <vt:lpstr>Helsinki energy decision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types  (based on level of synthesis)</vt:lpstr>
      <vt:lpstr>Discussion as source of data</vt:lpstr>
      <vt:lpstr>Structured discussion</vt:lpstr>
      <vt:lpstr>Resolutions of discussions</vt:lpstr>
    </vt:vector>
  </TitlesOfParts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collaborative models</dc:title>
  <dc:creator>Tuomisto Jouni</dc:creator>
  <cp:lastModifiedBy>Tuomisto Jouni</cp:lastModifiedBy>
  <cp:revision>29</cp:revision>
  <dcterms:created xsi:type="dcterms:W3CDTF">2015-05-26T03:28:34Z</dcterms:created>
  <dcterms:modified xsi:type="dcterms:W3CDTF">2015-08-17T09:03:34Z</dcterms:modified>
</cp:coreProperties>
</file>